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Quicksan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Quicksan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63ad17a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1263ad17a9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63ad17a9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263ad17a96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63ad17a96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63ad17a96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7cf4b30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27cf4b30f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7cf4b30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27cf4b30f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7cf4b30f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27cf4b30f0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7cf4b30f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27cf4b30f0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7cf4b30f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27cf4b30f0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7cf4b30f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27cf4b30f0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7cf4b30f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27cf4b30f0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7cf4b30f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27cf4b30f0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63ad17a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1263ad17a9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7cf4b30f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27cf4b30f0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7cf4b30f0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27cf4b30f0_1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7cf4b30f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27cf4b30f0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63ad17a9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263ad17a96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63ad17a9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1263ad17a96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813d50b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813d50b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813d50b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813d50b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63ad17a9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263ad17a96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63ad17a9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263ad17a96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63ad17a9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263ad17a96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s>
</file>

<file path=ppt/slides/_rels/slide22.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datascience.stackexchange.com/questions/14349/difference-of-activation-functions-in-neural-networks-in-general" TargetMode="External"/><Relationship Id="rId4" Type="http://schemas.openxmlformats.org/officeDocument/2006/relationships/hyperlink" Target="https://datascience.stackexchange.com/questions/14349/difference-of-activation-functions-in-neural-networks-in-general" TargetMode="External"/><Relationship Id="rId9" Type="http://schemas.openxmlformats.org/officeDocument/2006/relationships/image" Target="../media/image3.png"/><Relationship Id="rId5" Type="http://schemas.openxmlformats.org/officeDocument/2006/relationships/hyperlink" Target="https://www.codementor.io/james_aka_yale/convolutional-neural-networks-the-biologically-inspired-model-iq6s48zms" TargetMode="External"/><Relationship Id="rId6" Type="http://schemas.openxmlformats.org/officeDocument/2006/relationships/hyperlink" Target="https://searchenterpriseai.techtarget.com/definition/convolutional-neural-network" TargetMode="External"/><Relationship Id="rId7" Type="http://schemas.openxmlformats.org/officeDocument/2006/relationships/hyperlink" Target="https://towardsdatascience.com/illustrated-guide-to-recurrent-neural-networks-79e5eb8049c9" TargetMode="External"/><Relationship Id="rId8" Type="http://schemas.openxmlformats.org/officeDocument/2006/relationships/hyperlink" Target="https://machinelearningmastery.com/an-introduction-to-recurrent-neural-networks-and-the-math-that-powers-the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2979171" y="513519"/>
            <a:ext cx="3185659" cy="2727720"/>
          </a:xfrm>
          <a:prstGeom prst="rect">
            <a:avLst/>
          </a:prstGeom>
          <a:noFill/>
          <a:ln>
            <a:noFill/>
          </a:ln>
        </p:spPr>
      </p:pic>
      <p:sp>
        <p:nvSpPr>
          <p:cNvPr id="55" name="Google Shape;55;p13"/>
          <p:cNvSpPr txBox="1"/>
          <p:nvPr/>
        </p:nvSpPr>
        <p:spPr>
          <a:xfrm>
            <a:off x="1925928" y="3431868"/>
            <a:ext cx="5292300" cy="1066800"/>
          </a:xfrm>
          <a:prstGeom prst="rect">
            <a:avLst/>
          </a:prstGeom>
          <a:noFill/>
          <a:ln>
            <a:noFill/>
          </a:ln>
        </p:spPr>
        <p:txBody>
          <a:bodyPr anchorCtr="0" anchor="t" bIns="0" lIns="0" spcFirstLastPara="1" rIns="0" wrap="square" tIns="0">
            <a:spAutoFit/>
          </a:bodyPr>
          <a:lstStyle/>
          <a:p>
            <a:pPr indent="0" lvl="0" marL="0" marR="0" rtl="0" algn="ctr">
              <a:lnSpc>
                <a:spcPct val="110006"/>
              </a:lnSpc>
              <a:spcBef>
                <a:spcPts val="0"/>
              </a:spcBef>
              <a:spcAft>
                <a:spcPts val="0"/>
              </a:spcAft>
              <a:buNone/>
            </a:pPr>
            <a:r>
              <a:rPr lang="id" sz="3300">
                <a:solidFill>
                  <a:srgbClr val="33597F"/>
                </a:solidFill>
              </a:rPr>
              <a:t>Neural Network on Image and Text Data</a:t>
            </a:r>
            <a:endParaRPr sz="700"/>
          </a:p>
        </p:txBody>
      </p:sp>
      <p:sp>
        <p:nvSpPr>
          <p:cNvPr id="56" name="Google Shape;56;p13"/>
          <p:cNvSpPr/>
          <p:nvPr/>
        </p:nvSpPr>
        <p:spPr>
          <a:xfrm rot="5400000">
            <a:off x="7606163" y="4048975"/>
            <a:ext cx="1630200" cy="1714500"/>
          </a:xfrm>
          <a:prstGeom prst="rect">
            <a:avLst/>
          </a:prstGeom>
          <a:solidFill>
            <a:srgbClr val="1B5B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5400000">
            <a:off x="8461435" y="2845629"/>
            <a:ext cx="1991324" cy="20002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a:blip r:embed="rId4">
            <a:alphaModFix/>
          </a:blip>
          <a:stretch>
            <a:fillRect/>
          </a:stretch>
        </p:blipFill>
        <p:spPr>
          <a:xfrm>
            <a:off x="130571" y="1244250"/>
            <a:ext cx="1448100" cy="1448100"/>
          </a:xfrm>
          <a:prstGeom prst="rect">
            <a:avLst/>
          </a:prstGeom>
          <a:noFill/>
          <a:ln>
            <a:noFill/>
          </a:ln>
        </p:spPr>
      </p:pic>
      <p:pic>
        <p:nvPicPr>
          <p:cNvPr id="59" name="Google Shape;59;p13"/>
          <p:cNvPicPr preferRelativeResize="0"/>
          <p:nvPr/>
        </p:nvPicPr>
        <p:blipFill>
          <a:blip r:embed="rId5">
            <a:alphaModFix/>
          </a:blip>
          <a:stretch>
            <a:fillRect/>
          </a:stretch>
        </p:blipFill>
        <p:spPr>
          <a:xfrm>
            <a:off x="12" y="203850"/>
            <a:ext cx="1709225" cy="1040400"/>
          </a:xfrm>
          <a:prstGeom prst="rect">
            <a:avLst/>
          </a:prstGeom>
          <a:noFill/>
          <a:ln>
            <a:noFill/>
          </a:ln>
        </p:spPr>
      </p:pic>
      <p:sp>
        <p:nvSpPr>
          <p:cNvPr id="60" name="Google Shape;60;p13"/>
          <p:cNvSpPr txBox="1"/>
          <p:nvPr/>
        </p:nvSpPr>
        <p:spPr>
          <a:xfrm>
            <a:off x="7031125" y="237300"/>
            <a:ext cx="1887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id" sz="1200">
                <a:solidFill>
                  <a:schemeClr val="dk1"/>
                </a:solidFill>
              </a:rPr>
              <a:t>Nama Pengajar:</a:t>
            </a:r>
            <a:endParaRPr b="1" sz="1200">
              <a:solidFill>
                <a:schemeClr val="dk1"/>
              </a:solidFill>
            </a:endParaRPr>
          </a:p>
          <a:p>
            <a:pPr indent="0" lvl="0" marL="0" rtl="0" algn="l">
              <a:spcBef>
                <a:spcPts val="0"/>
              </a:spcBef>
              <a:spcAft>
                <a:spcPts val="0"/>
              </a:spcAft>
              <a:buClr>
                <a:schemeClr val="dk1"/>
              </a:buClr>
              <a:buSzPts val="1100"/>
              <a:buFont typeface="Arial"/>
              <a:buNone/>
            </a:pPr>
            <a:r>
              <a:rPr lang="id" sz="1200">
                <a:solidFill>
                  <a:schemeClr val="dk1"/>
                </a:solidFill>
              </a:rPr>
              <a:t>Dian Ade Kurnia, M.Kom</a:t>
            </a:r>
            <a:endParaRPr sz="1200">
              <a:solidFill>
                <a:schemeClr val="dk1"/>
              </a:solidFill>
            </a:endParaRPr>
          </a:p>
          <a:p>
            <a:pPr indent="0" lvl="0" marL="0" rtl="0" algn="l">
              <a:spcBef>
                <a:spcPts val="0"/>
              </a:spcBef>
              <a:spcAft>
                <a:spcPts val="0"/>
              </a:spcAft>
              <a:buClr>
                <a:schemeClr val="dk1"/>
              </a:buClr>
              <a:buSzPts val="1100"/>
              <a:buFont typeface="Arial"/>
              <a:buNone/>
            </a:pPr>
            <a:r>
              <a:rPr lang="id" sz="1200">
                <a:solidFill>
                  <a:schemeClr val="dk1"/>
                </a:solidFill>
              </a:rPr>
              <a:t>Rusnanda Farhan</a:t>
            </a:r>
            <a:endParaRPr sz="1200">
              <a:solidFill>
                <a:schemeClr val="dk1"/>
              </a:solidFill>
            </a:endParaRPr>
          </a:p>
          <a:p>
            <a:pPr indent="0" lvl="0" marL="0" rtl="0" algn="l">
              <a:spcBef>
                <a:spcPts val="0"/>
              </a:spcBef>
              <a:spcAft>
                <a:spcPts val="0"/>
              </a:spcAft>
              <a:buClr>
                <a:schemeClr val="dk1"/>
              </a:buClr>
              <a:buSzPts val="1100"/>
              <a:buFont typeface="Arial"/>
              <a:buNone/>
            </a:pPr>
            <a:r>
              <a:rPr lang="id" sz="1200">
                <a:solidFill>
                  <a:schemeClr val="dk1"/>
                </a:solidFill>
              </a:rPr>
              <a:t>Rusnandi Fikri</a:t>
            </a:r>
            <a:endParaRPr sz="1200">
              <a:solidFill>
                <a:schemeClr val="dk1"/>
              </a:solidFill>
            </a:endParaRPr>
          </a:p>
          <a:p>
            <a:pPr indent="0" lvl="0" marL="0" rtl="0" algn="l">
              <a:spcBef>
                <a:spcPts val="0"/>
              </a:spcBef>
              <a:spcAft>
                <a:spcPts val="0"/>
              </a:spcAft>
              <a:buClr>
                <a:schemeClr val="dk1"/>
              </a:buClr>
              <a:buSzPts val="1100"/>
              <a:buFont typeface="Arial"/>
              <a:buNone/>
            </a:pPr>
            <a:r>
              <a:rPr lang="id" sz="1200">
                <a:solidFill>
                  <a:schemeClr val="dk1"/>
                </a:solidFill>
              </a:rPr>
              <a:t>Rika Sahriana</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nvSpPr>
        <p:spPr>
          <a:xfrm>
            <a:off x="345775" y="1636025"/>
            <a:ext cx="4849800" cy="2678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id" sz="1200">
                <a:solidFill>
                  <a:srgbClr val="1B5B93"/>
                </a:solidFill>
              </a:rPr>
              <a:t>The convolution layer is the core building block of the CNN. It carries the main portion of the network’s computational load.</a:t>
            </a:r>
            <a:endParaRPr sz="1200">
              <a:solidFill>
                <a:srgbClr val="1B5B93"/>
              </a:solidFill>
            </a:endParaRPr>
          </a:p>
          <a:p>
            <a:pPr indent="0" lvl="0" marL="0" marR="0" rtl="0" algn="l">
              <a:lnSpc>
                <a:spcPct val="150000"/>
              </a:lnSpc>
              <a:spcBef>
                <a:spcPts val="0"/>
              </a:spcBef>
              <a:spcAft>
                <a:spcPts val="0"/>
              </a:spcAft>
              <a:buNone/>
            </a:pPr>
            <a:r>
              <a:t/>
            </a:r>
            <a:endParaRPr sz="1200">
              <a:solidFill>
                <a:srgbClr val="1B5B93"/>
              </a:solidFill>
            </a:endParaRPr>
          </a:p>
          <a:p>
            <a:pPr indent="0" lvl="0" marL="0" marR="0" rtl="0" algn="l">
              <a:lnSpc>
                <a:spcPct val="150000"/>
              </a:lnSpc>
              <a:spcBef>
                <a:spcPts val="0"/>
              </a:spcBef>
              <a:spcAft>
                <a:spcPts val="0"/>
              </a:spcAft>
              <a:buNone/>
            </a:pPr>
            <a:r>
              <a:rPr lang="id" sz="1200">
                <a:solidFill>
                  <a:srgbClr val="1B5B93"/>
                </a:solidFill>
              </a:rPr>
              <a:t>This layer performs a dot product between two matrices, where one matrix is the set of learnable parameters otherwise known as a kernel, and the other matrix is the restricted portion of the receptive field. The kernel is spatially smaller than an image but is more in-depth. This means that, if the image is composed of three (RGB) channels, the kernel height and width will be spatially small, but the depth extends up to all three channels.</a:t>
            </a:r>
            <a:endParaRPr sz="1200">
              <a:solidFill>
                <a:srgbClr val="1B5B93"/>
              </a:solidFill>
            </a:endParaRPr>
          </a:p>
        </p:txBody>
      </p:sp>
      <p:sp>
        <p:nvSpPr>
          <p:cNvPr id="186" name="Google Shape;186;p22"/>
          <p:cNvSpPr txBox="1"/>
          <p:nvPr/>
        </p:nvSpPr>
        <p:spPr>
          <a:xfrm>
            <a:off x="345775" y="864650"/>
            <a:ext cx="37677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Convolution Layer</a:t>
            </a:r>
            <a:endParaRPr b="1" sz="2700">
              <a:solidFill>
                <a:srgbClr val="1B5B93"/>
              </a:solidFill>
            </a:endParaRPr>
          </a:p>
        </p:txBody>
      </p:sp>
      <p:pic>
        <p:nvPicPr>
          <p:cNvPr id="187" name="Google Shape;187;p22"/>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188" name="Google Shape;188;p22"/>
          <p:cNvPicPr preferRelativeResize="0"/>
          <p:nvPr/>
        </p:nvPicPr>
        <p:blipFill>
          <a:blip r:embed="rId4">
            <a:alphaModFix/>
          </a:blip>
          <a:stretch>
            <a:fillRect/>
          </a:stretch>
        </p:blipFill>
        <p:spPr>
          <a:xfrm>
            <a:off x="6733401" y="210259"/>
            <a:ext cx="1330538" cy="809883"/>
          </a:xfrm>
          <a:prstGeom prst="rect">
            <a:avLst/>
          </a:prstGeom>
          <a:noFill/>
          <a:ln>
            <a:noFill/>
          </a:ln>
        </p:spPr>
      </p:pic>
      <p:pic>
        <p:nvPicPr>
          <p:cNvPr id="189" name="Google Shape;189;p22"/>
          <p:cNvPicPr preferRelativeResize="0"/>
          <p:nvPr/>
        </p:nvPicPr>
        <p:blipFill>
          <a:blip r:embed="rId5">
            <a:alphaModFix/>
          </a:blip>
          <a:stretch>
            <a:fillRect/>
          </a:stretch>
        </p:blipFill>
        <p:spPr>
          <a:xfrm>
            <a:off x="5271775" y="1331225"/>
            <a:ext cx="3643626" cy="26439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3"/>
          <p:cNvPicPr preferRelativeResize="0"/>
          <p:nvPr/>
        </p:nvPicPr>
        <p:blipFill>
          <a:blip r:embed="rId3">
            <a:alphaModFix/>
          </a:blip>
          <a:stretch>
            <a:fillRect/>
          </a:stretch>
        </p:blipFill>
        <p:spPr>
          <a:xfrm>
            <a:off x="1962959" y="152400"/>
            <a:ext cx="5218083" cy="4838699"/>
          </a:xfrm>
          <a:prstGeom prst="rect">
            <a:avLst/>
          </a:prstGeom>
          <a:noFill/>
          <a:ln>
            <a:noFill/>
          </a:ln>
        </p:spPr>
      </p:pic>
      <p:sp>
        <p:nvSpPr>
          <p:cNvPr id="195" name="Google Shape;195;p23"/>
          <p:cNvSpPr/>
          <p:nvPr/>
        </p:nvSpPr>
        <p:spPr>
          <a:xfrm>
            <a:off x="-1" y="4094823"/>
            <a:ext cx="1101000" cy="1176000"/>
          </a:xfrm>
          <a:prstGeom prst="rect">
            <a:avLst/>
          </a:prstGeom>
          <a:solidFill>
            <a:srgbClr val="1B5B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651939" y="4670979"/>
            <a:ext cx="1453983" cy="1460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rot="10800000">
            <a:off x="8042996" y="-230921"/>
            <a:ext cx="1101000" cy="1176000"/>
          </a:xfrm>
          <a:prstGeom prst="rect">
            <a:avLst/>
          </a:prstGeom>
          <a:solidFill>
            <a:srgbClr val="1B5B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rot="10800000">
            <a:off x="7038074" y="-1091577"/>
            <a:ext cx="1453983" cy="1460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3"/>
          <p:cNvPicPr preferRelativeResize="0"/>
          <p:nvPr/>
        </p:nvPicPr>
        <p:blipFill>
          <a:blip r:embed="rId4">
            <a:alphaModFix/>
          </a:blip>
          <a:stretch>
            <a:fillRect/>
          </a:stretch>
        </p:blipFill>
        <p:spPr>
          <a:xfrm>
            <a:off x="7825572" y="3390300"/>
            <a:ext cx="1127266" cy="1127250"/>
          </a:xfrm>
          <a:prstGeom prst="rect">
            <a:avLst/>
          </a:prstGeom>
          <a:noFill/>
          <a:ln>
            <a:noFill/>
          </a:ln>
        </p:spPr>
      </p:pic>
      <p:pic>
        <p:nvPicPr>
          <p:cNvPr id="200" name="Google Shape;200;p23"/>
          <p:cNvPicPr preferRelativeResize="0"/>
          <p:nvPr/>
        </p:nvPicPr>
        <p:blipFill>
          <a:blip r:embed="rId5">
            <a:alphaModFix/>
          </a:blip>
          <a:stretch>
            <a:fillRect/>
          </a:stretch>
        </p:blipFill>
        <p:spPr>
          <a:xfrm>
            <a:off x="7723926" y="4181209"/>
            <a:ext cx="1330538" cy="8098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nvSpPr>
        <p:spPr>
          <a:xfrm>
            <a:off x="345775" y="1636025"/>
            <a:ext cx="4849800" cy="2955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id" sz="1200">
                <a:solidFill>
                  <a:srgbClr val="1B5B93"/>
                </a:solidFill>
              </a:rPr>
              <a:t>The pooling layer replaces the output of the network at certain locations by deriving a summary statistic of the nearby outputs. This helps in reducing the spatial size of the representation, which decreases the required amount of computation and weights. The pooling operation is processed on every slice of the representation individually.</a:t>
            </a:r>
            <a:endParaRPr sz="1200">
              <a:solidFill>
                <a:srgbClr val="1B5B93"/>
              </a:solidFill>
            </a:endParaRPr>
          </a:p>
          <a:p>
            <a:pPr indent="0" lvl="0" marL="0" marR="0" rtl="0" algn="l">
              <a:lnSpc>
                <a:spcPct val="150000"/>
              </a:lnSpc>
              <a:spcBef>
                <a:spcPts val="0"/>
              </a:spcBef>
              <a:spcAft>
                <a:spcPts val="0"/>
              </a:spcAft>
              <a:buNone/>
            </a:pPr>
            <a:r>
              <a:t/>
            </a:r>
            <a:endParaRPr sz="1200">
              <a:solidFill>
                <a:srgbClr val="1B5B93"/>
              </a:solidFill>
            </a:endParaRPr>
          </a:p>
          <a:p>
            <a:pPr indent="0" lvl="0" marL="0" marR="0" rtl="0" algn="l">
              <a:lnSpc>
                <a:spcPct val="150000"/>
              </a:lnSpc>
              <a:spcBef>
                <a:spcPts val="0"/>
              </a:spcBef>
              <a:spcAft>
                <a:spcPts val="0"/>
              </a:spcAft>
              <a:buNone/>
            </a:pPr>
            <a:r>
              <a:rPr lang="id" sz="1200">
                <a:solidFill>
                  <a:srgbClr val="1B5B93"/>
                </a:solidFill>
              </a:rPr>
              <a:t>There are several pooling functions such as the average of the rectangular neighborhood, L2 norm of the rectangular neighborhood, and a weighted average based on the distance from the central pixel. However, the most popular process is max pooling, which reports the maximum output from the neighborhood.</a:t>
            </a:r>
            <a:endParaRPr sz="1200">
              <a:solidFill>
                <a:srgbClr val="1B5B93"/>
              </a:solidFill>
            </a:endParaRPr>
          </a:p>
        </p:txBody>
      </p:sp>
      <p:sp>
        <p:nvSpPr>
          <p:cNvPr id="206" name="Google Shape;206;p24"/>
          <p:cNvSpPr txBox="1"/>
          <p:nvPr/>
        </p:nvSpPr>
        <p:spPr>
          <a:xfrm>
            <a:off x="345775" y="864650"/>
            <a:ext cx="37677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Pooling</a:t>
            </a:r>
            <a:r>
              <a:rPr b="1" lang="id" sz="2700">
                <a:solidFill>
                  <a:srgbClr val="1B5B93"/>
                </a:solidFill>
              </a:rPr>
              <a:t> Layer</a:t>
            </a:r>
            <a:endParaRPr b="1" sz="2700">
              <a:solidFill>
                <a:srgbClr val="1B5B93"/>
              </a:solidFill>
            </a:endParaRPr>
          </a:p>
        </p:txBody>
      </p:sp>
      <p:pic>
        <p:nvPicPr>
          <p:cNvPr id="207" name="Google Shape;207;p24"/>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208" name="Google Shape;208;p24"/>
          <p:cNvPicPr preferRelativeResize="0"/>
          <p:nvPr/>
        </p:nvPicPr>
        <p:blipFill>
          <a:blip r:embed="rId4">
            <a:alphaModFix/>
          </a:blip>
          <a:stretch>
            <a:fillRect/>
          </a:stretch>
        </p:blipFill>
        <p:spPr>
          <a:xfrm>
            <a:off x="6733401" y="210259"/>
            <a:ext cx="1330538" cy="809883"/>
          </a:xfrm>
          <a:prstGeom prst="rect">
            <a:avLst/>
          </a:prstGeom>
          <a:noFill/>
          <a:ln>
            <a:noFill/>
          </a:ln>
        </p:spPr>
      </p:pic>
      <p:pic>
        <p:nvPicPr>
          <p:cNvPr id="209" name="Google Shape;209;p24"/>
          <p:cNvPicPr preferRelativeResize="0"/>
          <p:nvPr/>
        </p:nvPicPr>
        <p:blipFill>
          <a:blip r:embed="rId5">
            <a:alphaModFix/>
          </a:blip>
          <a:stretch>
            <a:fillRect/>
          </a:stretch>
        </p:blipFill>
        <p:spPr>
          <a:xfrm>
            <a:off x="5252325" y="2017050"/>
            <a:ext cx="3808574" cy="1877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p:nvPr/>
        </p:nvSpPr>
        <p:spPr>
          <a:xfrm flipH="1" rot="-5400000">
            <a:off x="6796971" y="-1085296"/>
            <a:ext cx="2781533" cy="2794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flipH="1" rot="-5400000">
            <a:off x="6479333" y="534142"/>
            <a:ext cx="2038737" cy="17938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flipH="1" rot="-5400000">
            <a:off x="7289458" y="775430"/>
            <a:ext cx="2038737" cy="17938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txBox="1"/>
          <p:nvPr/>
        </p:nvSpPr>
        <p:spPr>
          <a:xfrm>
            <a:off x="345775" y="1280150"/>
            <a:ext cx="4849800" cy="1293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Font typeface="Arial"/>
              <a:buNone/>
            </a:pPr>
            <a:r>
              <a:rPr lang="id" sz="1200">
                <a:solidFill>
                  <a:srgbClr val="1B5B93"/>
                </a:solidFill>
              </a:rPr>
              <a:t>Neurons in this layer have full connectivity with all neurons in the preceding and succeeding layer as seen in regular FCNN. This is why it can be computed as usual by a matrix multiplication followed by a bias effect. The FC layer helps to map the representation between the input and the output.</a:t>
            </a:r>
            <a:endParaRPr sz="1200">
              <a:solidFill>
                <a:srgbClr val="1B5B93"/>
              </a:solidFill>
            </a:endParaRPr>
          </a:p>
        </p:txBody>
      </p:sp>
      <p:sp>
        <p:nvSpPr>
          <p:cNvPr id="218" name="Google Shape;218;p25"/>
          <p:cNvSpPr txBox="1"/>
          <p:nvPr/>
        </p:nvSpPr>
        <p:spPr>
          <a:xfrm>
            <a:off x="345775" y="864650"/>
            <a:ext cx="37677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Fully Connected Layer</a:t>
            </a:r>
            <a:endParaRPr b="1" sz="2700">
              <a:solidFill>
                <a:srgbClr val="1B5B93"/>
              </a:solidFill>
            </a:endParaRPr>
          </a:p>
        </p:txBody>
      </p:sp>
      <p:pic>
        <p:nvPicPr>
          <p:cNvPr id="219" name="Google Shape;219;p25"/>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220" name="Google Shape;220;p25"/>
          <p:cNvPicPr preferRelativeResize="0"/>
          <p:nvPr/>
        </p:nvPicPr>
        <p:blipFill>
          <a:blip r:embed="rId4">
            <a:alphaModFix/>
          </a:blip>
          <a:stretch>
            <a:fillRect/>
          </a:stretch>
        </p:blipFill>
        <p:spPr>
          <a:xfrm>
            <a:off x="6733401" y="210259"/>
            <a:ext cx="1330538" cy="809883"/>
          </a:xfrm>
          <a:prstGeom prst="rect">
            <a:avLst/>
          </a:prstGeom>
          <a:noFill/>
          <a:ln>
            <a:noFill/>
          </a:ln>
        </p:spPr>
      </p:pic>
      <p:sp>
        <p:nvSpPr>
          <p:cNvPr id="221" name="Google Shape;221;p25"/>
          <p:cNvSpPr txBox="1"/>
          <p:nvPr/>
        </p:nvSpPr>
        <p:spPr>
          <a:xfrm>
            <a:off x="3998725" y="3358400"/>
            <a:ext cx="4849800" cy="1293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id" sz="1200">
                <a:solidFill>
                  <a:srgbClr val="1B5B93"/>
                </a:solidFill>
              </a:rPr>
              <a:t>Since convolution is a linear operation and images are far from linear, non-linearity layers are often placed directly after the convolutional layer to introduce non-linearity to the activation map. There are several types of non-linear operations, the popular ones being: </a:t>
            </a:r>
            <a:r>
              <a:rPr b="1" lang="id" sz="1200">
                <a:solidFill>
                  <a:srgbClr val="1B5B93"/>
                </a:solidFill>
              </a:rPr>
              <a:t>Sigmoid</a:t>
            </a:r>
            <a:r>
              <a:rPr lang="id" sz="1200">
                <a:solidFill>
                  <a:srgbClr val="1B5B93"/>
                </a:solidFill>
              </a:rPr>
              <a:t>, </a:t>
            </a:r>
            <a:r>
              <a:rPr b="1" lang="id" sz="1200">
                <a:solidFill>
                  <a:srgbClr val="1B5B93"/>
                </a:solidFill>
              </a:rPr>
              <a:t>Tanh</a:t>
            </a:r>
            <a:r>
              <a:rPr lang="id" sz="1200">
                <a:solidFill>
                  <a:srgbClr val="1B5B93"/>
                </a:solidFill>
              </a:rPr>
              <a:t>, </a:t>
            </a:r>
            <a:r>
              <a:rPr b="1" lang="id" sz="1200">
                <a:solidFill>
                  <a:srgbClr val="1B5B93"/>
                </a:solidFill>
              </a:rPr>
              <a:t>ReLU</a:t>
            </a:r>
            <a:r>
              <a:rPr lang="id" sz="1200">
                <a:solidFill>
                  <a:srgbClr val="1B5B93"/>
                </a:solidFill>
              </a:rPr>
              <a:t>, etc.</a:t>
            </a:r>
            <a:endParaRPr sz="1200">
              <a:solidFill>
                <a:srgbClr val="1B5B93"/>
              </a:solidFill>
            </a:endParaRPr>
          </a:p>
        </p:txBody>
      </p:sp>
      <p:sp>
        <p:nvSpPr>
          <p:cNvPr id="222" name="Google Shape;222;p25"/>
          <p:cNvSpPr txBox="1"/>
          <p:nvPr/>
        </p:nvSpPr>
        <p:spPr>
          <a:xfrm>
            <a:off x="3998725" y="2942900"/>
            <a:ext cx="37677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Non-Linearity Layers</a:t>
            </a:r>
            <a:endParaRPr b="1" sz="2700">
              <a:solidFill>
                <a:srgbClr val="1B5B93"/>
              </a:solidFill>
            </a:endParaRPr>
          </a:p>
        </p:txBody>
      </p:sp>
      <p:sp>
        <p:nvSpPr>
          <p:cNvPr id="223" name="Google Shape;223;p25"/>
          <p:cNvSpPr/>
          <p:nvPr/>
        </p:nvSpPr>
        <p:spPr>
          <a:xfrm>
            <a:off x="-521799" y="2942898"/>
            <a:ext cx="2781533" cy="2794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a:off x="968975" y="2753925"/>
            <a:ext cx="2038737" cy="17938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1210263" y="3564050"/>
            <a:ext cx="2038737" cy="17938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p:nvPr/>
        </p:nvSpPr>
        <p:spPr>
          <a:xfrm>
            <a:off x="2691305" y="-1577525"/>
            <a:ext cx="3761391" cy="2794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nvSpPr>
        <p:spPr>
          <a:xfrm>
            <a:off x="345775" y="1584950"/>
            <a:ext cx="3767700" cy="11853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id" sz="1100">
                <a:solidFill>
                  <a:srgbClr val="1B5B93"/>
                </a:solidFill>
              </a:rPr>
              <a:t>Object detection: With CNN, we now have sophisticated models like R-CNN, Fast R-CNN, and Faster R-CNN that are the predominant pipeline for many object detection models deployed in autonomous vehicles, facial detection, and more.</a:t>
            </a:r>
            <a:endParaRPr sz="1100">
              <a:solidFill>
                <a:srgbClr val="1B5B93"/>
              </a:solidFill>
            </a:endParaRPr>
          </a:p>
        </p:txBody>
      </p:sp>
      <p:sp>
        <p:nvSpPr>
          <p:cNvPr id="232" name="Google Shape;232;p26"/>
          <p:cNvSpPr txBox="1"/>
          <p:nvPr/>
        </p:nvSpPr>
        <p:spPr>
          <a:xfrm>
            <a:off x="345775" y="1169450"/>
            <a:ext cx="3767700" cy="415500"/>
          </a:xfrm>
          <a:prstGeom prst="rect">
            <a:avLst/>
          </a:prstGeom>
          <a:noFill/>
          <a:ln>
            <a:noFill/>
          </a:ln>
        </p:spPr>
        <p:txBody>
          <a:bodyPr anchorCtr="0" anchor="t" bIns="0" lIns="0" spcFirstLastPara="1" rIns="0" wrap="square" tIns="0">
            <a:spAutoFit/>
          </a:bodyPr>
          <a:lstStyle/>
          <a:p>
            <a:pPr indent="-400050" lvl="0" marL="457200" marR="0" rtl="0" algn="l">
              <a:lnSpc>
                <a:spcPct val="120000"/>
              </a:lnSpc>
              <a:spcBef>
                <a:spcPts val="0"/>
              </a:spcBef>
              <a:spcAft>
                <a:spcPts val="0"/>
              </a:spcAft>
              <a:buClr>
                <a:srgbClr val="1B5B93"/>
              </a:buClr>
              <a:buSzPts val="2700"/>
              <a:buChar char="●"/>
            </a:pPr>
            <a:r>
              <a:rPr lang="id" sz="2700">
                <a:solidFill>
                  <a:srgbClr val="1B5B93"/>
                </a:solidFill>
              </a:rPr>
              <a:t>Object Detection</a:t>
            </a:r>
            <a:endParaRPr sz="2700">
              <a:solidFill>
                <a:srgbClr val="1B5B93"/>
              </a:solidFill>
            </a:endParaRPr>
          </a:p>
        </p:txBody>
      </p:sp>
      <p:pic>
        <p:nvPicPr>
          <p:cNvPr id="233" name="Google Shape;233;p26"/>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234" name="Google Shape;234;p26"/>
          <p:cNvPicPr preferRelativeResize="0"/>
          <p:nvPr/>
        </p:nvPicPr>
        <p:blipFill>
          <a:blip r:embed="rId4">
            <a:alphaModFix/>
          </a:blip>
          <a:stretch>
            <a:fillRect/>
          </a:stretch>
        </p:blipFill>
        <p:spPr>
          <a:xfrm>
            <a:off x="6733401" y="210259"/>
            <a:ext cx="1330538" cy="809883"/>
          </a:xfrm>
          <a:prstGeom prst="rect">
            <a:avLst/>
          </a:prstGeom>
          <a:noFill/>
          <a:ln>
            <a:noFill/>
          </a:ln>
        </p:spPr>
      </p:pic>
      <p:sp>
        <p:nvSpPr>
          <p:cNvPr id="235" name="Google Shape;235;p26"/>
          <p:cNvSpPr txBox="1"/>
          <p:nvPr/>
        </p:nvSpPr>
        <p:spPr>
          <a:xfrm>
            <a:off x="2688150" y="236325"/>
            <a:ext cx="3767700" cy="415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id" sz="2700">
                <a:solidFill>
                  <a:srgbClr val="1B5B93"/>
                </a:solidFill>
              </a:rPr>
              <a:t>Applications of CNN</a:t>
            </a:r>
            <a:endParaRPr b="1" sz="2700">
              <a:solidFill>
                <a:srgbClr val="1B5B93"/>
              </a:solidFill>
            </a:endParaRPr>
          </a:p>
        </p:txBody>
      </p:sp>
      <p:sp>
        <p:nvSpPr>
          <p:cNvPr id="236" name="Google Shape;236;p26"/>
          <p:cNvSpPr txBox="1"/>
          <p:nvPr/>
        </p:nvSpPr>
        <p:spPr>
          <a:xfrm>
            <a:off x="559525" y="3474400"/>
            <a:ext cx="3767700" cy="14391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id" sz="1100">
                <a:solidFill>
                  <a:srgbClr val="1B5B93"/>
                </a:solidFill>
              </a:rPr>
              <a:t>Semantic segmentation: In 2015, a group of researchers from Hong Kong developed a CNN-based Deep Parsing Network to incorporate rich information into an image segmentation model. Researchers from UC Berkeley also built fully convolutional networks that improved upon state-of-the-art semantic segmentation.</a:t>
            </a:r>
            <a:endParaRPr sz="1100">
              <a:solidFill>
                <a:srgbClr val="1B5B93"/>
              </a:solidFill>
            </a:endParaRPr>
          </a:p>
        </p:txBody>
      </p:sp>
      <p:sp>
        <p:nvSpPr>
          <p:cNvPr id="237" name="Google Shape;237;p26"/>
          <p:cNvSpPr txBox="1"/>
          <p:nvPr/>
        </p:nvSpPr>
        <p:spPr>
          <a:xfrm>
            <a:off x="559525" y="3058900"/>
            <a:ext cx="3767700" cy="369300"/>
          </a:xfrm>
          <a:prstGeom prst="rect">
            <a:avLst/>
          </a:prstGeom>
          <a:noFill/>
          <a:ln>
            <a:noFill/>
          </a:ln>
        </p:spPr>
        <p:txBody>
          <a:bodyPr anchorCtr="0" anchor="t" bIns="0" lIns="0" spcFirstLastPara="1" rIns="0" wrap="square" tIns="0">
            <a:spAutoFit/>
          </a:bodyPr>
          <a:lstStyle/>
          <a:p>
            <a:pPr indent="-381000" lvl="0" marL="457200" marR="0" rtl="0" algn="l">
              <a:lnSpc>
                <a:spcPct val="120000"/>
              </a:lnSpc>
              <a:spcBef>
                <a:spcPts val="0"/>
              </a:spcBef>
              <a:spcAft>
                <a:spcPts val="0"/>
              </a:spcAft>
              <a:buClr>
                <a:srgbClr val="1B5B93"/>
              </a:buClr>
              <a:buSzPts val="2400"/>
              <a:buChar char="●"/>
            </a:pPr>
            <a:r>
              <a:rPr lang="id" sz="2400">
                <a:solidFill>
                  <a:srgbClr val="1B5B93"/>
                </a:solidFill>
              </a:rPr>
              <a:t>Semantic Segmentation</a:t>
            </a:r>
            <a:endParaRPr sz="2400">
              <a:solidFill>
                <a:srgbClr val="1B5B93"/>
              </a:solidFill>
            </a:endParaRPr>
          </a:p>
        </p:txBody>
      </p:sp>
      <p:sp>
        <p:nvSpPr>
          <p:cNvPr id="238" name="Google Shape;238;p26"/>
          <p:cNvSpPr txBox="1"/>
          <p:nvPr/>
        </p:nvSpPr>
        <p:spPr>
          <a:xfrm>
            <a:off x="5039750" y="2195875"/>
            <a:ext cx="3767700" cy="16932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id" sz="1100">
                <a:solidFill>
                  <a:srgbClr val="1B5B93"/>
                </a:solidFill>
              </a:rPr>
              <a:t>Image captioning: CNNs are used with recurrent neural networks to write captions for images and videos. This can be used for many applications such as activity recognition or describing videos and images for the visually impaired. It has been heavily deployed by YouTube to make sense to the huge number of videos uploaded to the platform on a regular basis.</a:t>
            </a:r>
            <a:endParaRPr sz="1100">
              <a:solidFill>
                <a:srgbClr val="1B5B93"/>
              </a:solidFill>
            </a:endParaRPr>
          </a:p>
        </p:txBody>
      </p:sp>
      <p:sp>
        <p:nvSpPr>
          <p:cNvPr id="239" name="Google Shape;239;p26"/>
          <p:cNvSpPr txBox="1"/>
          <p:nvPr/>
        </p:nvSpPr>
        <p:spPr>
          <a:xfrm>
            <a:off x="5039750" y="1780375"/>
            <a:ext cx="3767700" cy="415500"/>
          </a:xfrm>
          <a:prstGeom prst="rect">
            <a:avLst/>
          </a:prstGeom>
          <a:noFill/>
          <a:ln>
            <a:noFill/>
          </a:ln>
        </p:spPr>
        <p:txBody>
          <a:bodyPr anchorCtr="0" anchor="t" bIns="0" lIns="0" spcFirstLastPara="1" rIns="0" wrap="square" tIns="0">
            <a:spAutoFit/>
          </a:bodyPr>
          <a:lstStyle/>
          <a:p>
            <a:pPr indent="-400050" lvl="0" marL="457200" marR="0" rtl="0" algn="l">
              <a:lnSpc>
                <a:spcPct val="120000"/>
              </a:lnSpc>
              <a:spcBef>
                <a:spcPts val="0"/>
              </a:spcBef>
              <a:spcAft>
                <a:spcPts val="0"/>
              </a:spcAft>
              <a:buClr>
                <a:srgbClr val="1B5B93"/>
              </a:buClr>
              <a:buSzPts val="2700"/>
              <a:buChar char="●"/>
            </a:pPr>
            <a:r>
              <a:rPr lang="id" sz="2700">
                <a:solidFill>
                  <a:srgbClr val="1B5B93"/>
                </a:solidFill>
              </a:rPr>
              <a:t>Image Captioning</a:t>
            </a:r>
            <a:endParaRPr sz="2700">
              <a:solidFill>
                <a:srgbClr val="1B5B9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nvSpPr>
        <p:spPr>
          <a:xfrm>
            <a:off x="1763368" y="1866180"/>
            <a:ext cx="5617200" cy="1354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id" sz="4000">
                <a:solidFill>
                  <a:srgbClr val="1B5B93"/>
                </a:solidFill>
              </a:rPr>
              <a:t>Recurrent Neural Network (RNN)</a:t>
            </a:r>
            <a:endParaRPr sz="700"/>
          </a:p>
        </p:txBody>
      </p:sp>
      <p:sp>
        <p:nvSpPr>
          <p:cNvPr id="245" name="Google Shape;245;p27"/>
          <p:cNvSpPr/>
          <p:nvPr/>
        </p:nvSpPr>
        <p:spPr>
          <a:xfrm>
            <a:off x="-112842" y="4016318"/>
            <a:ext cx="1716300" cy="1234200"/>
          </a:xfrm>
          <a:prstGeom prst="rect">
            <a:avLst/>
          </a:prstGeom>
          <a:solidFill>
            <a:srgbClr val="A5C3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6" name="Google Shape;246;p27"/>
          <p:cNvSpPr/>
          <p:nvPr/>
        </p:nvSpPr>
        <p:spPr>
          <a:xfrm>
            <a:off x="7540518" y="-115905"/>
            <a:ext cx="1734000" cy="1243200"/>
          </a:xfrm>
          <a:prstGeom prst="rect">
            <a:avLst/>
          </a:prstGeom>
          <a:solidFill>
            <a:srgbClr val="A5C3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47" name="Google Shape;247;p27"/>
          <p:cNvGrpSpPr/>
          <p:nvPr/>
        </p:nvGrpSpPr>
        <p:grpSpPr>
          <a:xfrm>
            <a:off x="-441156" y="-1945921"/>
            <a:ext cx="2044666" cy="3073050"/>
            <a:chOff x="0" y="0"/>
            <a:chExt cx="5452443" cy="8194800"/>
          </a:xfrm>
        </p:grpSpPr>
        <p:sp>
          <p:nvSpPr>
            <p:cNvPr id="248" name="Google Shape;248;p27"/>
            <p:cNvSpPr/>
            <p:nvPr/>
          </p:nvSpPr>
          <p:spPr>
            <a:xfrm>
              <a:off x="0"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9" name="Google Shape;249;p27"/>
            <p:cNvSpPr/>
            <p:nvPr/>
          </p:nvSpPr>
          <p:spPr>
            <a:xfrm>
              <a:off x="1646481"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0" name="Google Shape;250;p27"/>
            <p:cNvSpPr/>
            <p:nvPr/>
          </p:nvSpPr>
          <p:spPr>
            <a:xfrm>
              <a:off x="3292962"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1" name="Google Shape;251;p27"/>
            <p:cNvSpPr/>
            <p:nvPr/>
          </p:nvSpPr>
          <p:spPr>
            <a:xfrm>
              <a:off x="4939443"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52" name="Google Shape;252;p27"/>
          <p:cNvGrpSpPr/>
          <p:nvPr/>
        </p:nvGrpSpPr>
        <p:grpSpPr>
          <a:xfrm>
            <a:off x="7540518" y="4016318"/>
            <a:ext cx="2044666" cy="3073050"/>
            <a:chOff x="0" y="0"/>
            <a:chExt cx="5452443" cy="8194800"/>
          </a:xfrm>
        </p:grpSpPr>
        <p:sp>
          <p:nvSpPr>
            <p:cNvPr id="253" name="Google Shape;253;p27"/>
            <p:cNvSpPr/>
            <p:nvPr/>
          </p:nvSpPr>
          <p:spPr>
            <a:xfrm>
              <a:off x="0"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4" name="Google Shape;254;p27"/>
            <p:cNvSpPr/>
            <p:nvPr/>
          </p:nvSpPr>
          <p:spPr>
            <a:xfrm>
              <a:off x="1646481"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 name="Google Shape;255;p27"/>
            <p:cNvSpPr/>
            <p:nvPr/>
          </p:nvSpPr>
          <p:spPr>
            <a:xfrm>
              <a:off x="3292962"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6" name="Google Shape;256;p27"/>
            <p:cNvSpPr/>
            <p:nvPr/>
          </p:nvSpPr>
          <p:spPr>
            <a:xfrm>
              <a:off x="4939443"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257" name="Google Shape;257;p27"/>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258" name="Google Shape;258;p27"/>
          <p:cNvPicPr preferRelativeResize="0"/>
          <p:nvPr/>
        </p:nvPicPr>
        <p:blipFill>
          <a:blip r:embed="rId4">
            <a:alphaModFix/>
          </a:blip>
          <a:stretch>
            <a:fillRect/>
          </a:stretch>
        </p:blipFill>
        <p:spPr>
          <a:xfrm>
            <a:off x="6733401" y="210259"/>
            <a:ext cx="1330538" cy="8098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nvSpPr>
        <p:spPr>
          <a:xfrm>
            <a:off x="345775" y="1324950"/>
            <a:ext cx="8232900" cy="3232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id" sz="1200">
                <a:solidFill>
                  <a:srgbClr val="1B5B93"/>
                </a:solidFill>
              </a:rPr>
              <a:t>RNNs are a powerful and robust type of neural network, and belong to the most promising algorithms in use because it is the only one with an internal memory.</a:t>
            </a:r>
            <a:endParaRPr sz="1200">
              <a:solidFill>
                <a:srgbClr val="1B5B93"/>
              </a:solidFill>
            </a:endParaRPr>
          </a:p>
          <a:p>
            <a:pPr indent="0" lvl="0" marL="0" marR="0" rtl="0" algn="l">
              <a:lnSpc>
                <a:spcPct val="150000"/>
              </a:lnSpc>
              <a:spcBef>
                <a:spcPts val="0"/>
              </a:spcBef>
              <a:spcAft>
                <a:spcPts val="0"/>
              </a:spcAft>
              <a:buNone/>
            </a:pPr>
            <a:r>
              <a:t/>
            </a:r>
            <a:endParaRPr sz="1200">
              <a:solidFill>
                <a:srgbClr val="1B5B93"/>
              </a:solidFill>
            </a:endParaRPr>
          </a:p>
          <a:p>
            <a:pPr indent="0" lvl="0" marL="0" marR="0" rtl="0" algn="l">
              <a:lnSpc>
                <a:spcPct val="150000"/>
              </a:lnSpc>
              <a:spcBef>
                <a:spcPts val="0"/>
              </a:spcBef>
              <a:spcAft>
                <a:spcPts val="0"/>
              </a:spcAft>
              <a:buNone/>
            </a:pPr>
            <a:r>
              <a:rPr lang="id" sz="1200">
                <a:solidFill>
                  <a:srgbClr val="1B5B93"/>
                </a:solidFill>
              </a:rPr>
              <a:t>Like many other deep learning algorithms, recurrent neural networks are relatively old. They were initially created in the 1980’s, but only in recent years have we seen their true potential. An increase in computational power along with the the massive amounts of data that we now have to work with, and the invention of long short-term memory (LSTM) in the 1990s, has really brought RNNs to the foreground.</a:t>
            </a:r>
            <a:endParaRPr sz="1200">
              <a:solidFill>
                <a:srgbClr val="1B5B93"/>
              </a:solidFill>
            </a:endParaRPr>
          </a:p>
          <a:p>
            <a:pPr indent="0" lvl="0" marL="0" marR="0" rtl="0" algn="l">
              <a:lnSpc>
                <a:spcPct val="150000"/>
              </a:lnSpc>
              <a:spcBef>
                <a:spcPts val="0"/>
              </a:spcBef>
              <a:spcAft>
                <a:spcPts val="0"/>
              </a:spcAft>
              <a:buNone/>
            </a:pPr>
            <a:r>
              <a:t/>
            </a:r>
            <a:endParaRPr sz="1200">
              <a:solidFill>
                <a:srgbClr val="1B5B93"/>
              </a:solidFill>
            </a:endParaRPr>
          </a:p>
          <a:p>
            <a:pPr indent="0" lvl="0" marL="0" marR="0" rtl="0" algn="l">
              <a:lnSpc>
                <a:spcPct val="150000"/>
              </a:lnSpc>
              <a:spcBef>
                <a:spcPts val="0"/>
              </a:spcBef>
              <a:spcAft>
                <a:spcPts val="0"/>
              </a:spcAft>
              <a:buNone/>
            </a:pPr>
            <a:r>
              <a:rPr lang="id" sz="1200">
                <a:solidFill>
                  <a:srgbClr val="1B5B93"/>
                </a:solidFill>
              </a:rPr>
              <a:t>Because of their internal memory, RNN’s can remember important things about the input they received, which allows them to be very precise in predicting what’s coming next. This is why they're the preferred algorithm for sequential data like time series, speech, text, financial data, audio, video, weather and much more. Recurrent neural networks can form a much deeper understanding of a sequence and its context compared to other algorithms.</a:t>
            </a:r>
            <a:endParaRPr sz="1200">
              <a:solidFill>
                <a:srgbClr val="1B5B93"/>
              </a:solidFill>
            </a:endParaRPr>
          </a:p>
        </p:txBody>
      </p:sp>
      <p:sp>
        <p:nvSpPr>
          <p:cNvPr id="264" name="Google Shape;264;p28"/>
          <p:cNvSpPr txBox="1"/>
          <p:nvPr/>
        </p:nvSpPr>
        <p:spPr>
          <a:xfrm>
            <a:off x="345775" y="483650"/>
            <a:ext cx="49260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Recurrent Neural Networks</a:t>
            </a:r>
            <a:endParaRPr b="1" sz="2700">
              <a:solidFill>
                <a:srgbClr val="1B5B93"/>
              </a:solidFill>
            </a:endParaRPr>
          </a:p>
        </p:txBody>
      </p:sp>
      <p:pic>
        <p:nvPicPr>
          <p:cNvPr id="265" name="Google Shape;265;p28"/>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266" name="Google Shape;266;p28"/>
          <p:cNvPicPr preferRelativeResize="0"/>
          <p:nvPr/>
        </p:nvPicPr>
        <p:blipFill>
          <a:blip r:embed="rId4">
            <a:alphaModFix/>
          </a:blip>
          <a:stretch>
            <a:fillRect/>
          </a:stretch>
        </p:blipFill>
        <p:spPr>
          <a:xfrm>
            <a:off x="6733401" y="210259"/>
            <a:ext cx="1330538" cy="8098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nvSpPr>
        <p:spPr>
          <a:xfrm>
            <a:off x="345775" y="483650"/>
            <a:ext cx="49260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Recurrent Neural Networks</a:t>
            </a:r>
            <a:endParaRPr b="1" sz="2700">
              <a:solidFill>
                <a:srgbClr val="1B5B93"/>
              </a:solidFill>
            </a:endParaRPr>
          </a:p>
        </p:txBody>
      </p:sp>
      <p:pic>
        <p:nvPicPr>
          <p:cNvPr id="272" name="Google Shape;272;p29"/>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273" name="Google Shape;273;p29"/>
          <p:cNvPicPr preferRelativeResize="0"/>
          <p:nvPr/>
        </p:nvPicPr>
        <p:blipFill>
          <a:blip r:embed="rId4">
            <a:alphaModFix/>
          </a:blip>
          <a:stretch>
            <a:fillRect/>
          </a:stretch>
        </p:blipFill>
        <p:spPr>
          <a:xfrm>
            <a:off x="6733401" y="210259"/>
            <a:ext cx="1330538" cy="809883"/>
          </a:xfrm>
          <a:prstGeom prst="rect">
            <a:avLst/>
          </a:prstGeom>
          <a:noFill/>
          <a:ln>
            <a:noFill/>
          </a:ln>
        </p:spPr>
      </p:pic>
      <p:pic>
        <p:nvPicPr>
          <p:cNvPr id="274" name="Google Shape;274;p29"/>
          <p:cNvPicPr preferRelativeResize="0"/>
          <p:nvPr/>
        </p:nvPicPr>
        <p:blipFill>
          <a:blip r:embed="rId5">
            <a:alphaModFix/>
          </a:blip>
          <a:stretch>
            <a:fillRect/>
          </a:stretch>
        </p:blipFill>
        <p:spPr>
          <a:xfrm>
            <a:off x="2097350" y="1032525"/>
            <a:ext cx="4949301" cy="1932949"/>
          </a:xfrm>
          <a:prstGeom prst="rect">
            <a:avLst/>
          </a:prstGeom>
          <a:noFill/>
          <a:ln>
            <a:noFill/>
          </a:ln>
        </p:spPr>
      </p:pic>
      <p:sp>
        <p:nvSpPr>
          <p:cNvPr id="275" name="Google Shape;275;p29"/>
          <p:cNvSpPr txBox="1"/>
          <p:nvPr/>
        </p:nvSpPr>
        <p:spPr>
          <a:xfrm>
            <a:off x="185325" y="3100300"/>
            <a:ext cx="8773500" cy="1847100"/>
          </a:xfrm>
          <a:prstGeom prst="rect">
            <a:avLst/>
          </a:prstGeom>
          <a:noFill/>
          <a:ln>
            <a:noFill/>
          </a:ln>
        </p:spPr>
        <p:txBody>
          <a:bodyPr anchorCtr="0" anchor="t" bIns="0" lIns="0" spcFirstLastPara="1" rIns="0" wrap="square" tIns="0">
            <a:spAutoFit/>
          </a:bodyPr>
          <a:lstStyle/>
          <a:p>
            <a:pPr indent="-304800" lvl="0" marL="457200" marR="0" rtl="0" algn="l">
              <a:lnSpc>
                <a:spcPct val="150000"/>
              </a:lnSpc>
              <a:spcBef>
                <a:spcPts val="0"/>
              </a:spcBef>
              <a:spcAft>
                <a:spcPts val="0"/>
              </a:spcAft>
              <a:buClr>
                <a:srgbClr val="1B5B93"/>
              </a:buClr>
              <a:buSzPts val="1200"/>
              <a:buChar char="●"/>
            </a:pPr>
            <a:r>
              <a:rPr lang="id" sz="1200">
                <a:solidFill>
                  <a:srgbClr val="1B5B93"/>
                </a:solidFill>
              </a:rPr>
              <a:t>The input layer ‘x’ takes in the input to the neural network and processes it and passes it onto the middle layer. </a:t>
            </a:r>
            <a:endParaRPr sz="1200">
              <a:solidFill>
                <a:srgbClr val="1B5B93"/>
              </a:solidFill>
            </a:endParaRPr>
          </a:p>
          <a:p>
            <a:pPr indent="-304800" lvl="0" marL="457200" marR="0" rtl="0" algn="l">
              <a:lnSpc>
                <a:spcPct val="150000"/>
              </a:lnSpc>
              <a:spcBef>
                <a:spcPts val="0"/>
              </a:spcBef>
              <a:spcAft>
                <a:spcPts val="0"/>
              </a:spcAft>
              <a:buClr>
                <a:srgbClr val="1B5B93"/>
              </a:buClr>
              <a:buSzPts val="1200"/>
              <a:buChar char="●"/>
            </a:pPr>
            <a:r>
              <a:rPr lang="id" sz="1200">
                <a:solidFill>
                  <a:srgbClr val="1B5B93"/>
                </a:solidFill>
              </a:rPr>
              <a:t>The middle layer ‘h’ can consist of multiple hidden layers, each with its own activation functions and weights and biases. If you have a neural network where the various parameters of different hidden layers are not affected by the previous layer, ie: the neural network does not have memory, then you can use a recurrent neural network.</a:t>
            </a:r>
            <a:endParaRPr sz="1200">
              <a:solidFill>
                <a:srgbClr val="1B5B93"/>
              </a:solidFill>
            </a:endParaRPr>
          </a:p>
          <a:p>
            <a:pPr indent="-304800" lvl="0" marL="457200" marR="0" rtl="0" algn="l">
              <a:lnSpc>
                <a:spcPct val="150000"/>
              </a:lnSpc>
              <a:spcBef>
                <a:spcPts val="0"/>
              </a:spcBef>
              <a:spcAft>
                <a:spcPts val="0"/>
              </a:spcAft>
              <a:buClr>
                <a:srgbClr val="1B5B93"/>
              </a:buClr>
              <a:buSzPts val="1200"/>
              <a:buChar char="●"/>
            </a:pPr>
            <a:r>
              <a:rPr lang="id" sz="1200">
                <a:solidFill>
                  <a:srgbClr val="1B5B93"/>
                </a:solidFill>
              </a:rPr>
              <a:t>The Recurrent Neural Network will standardize the different activation functions and weights and biases so that each hidden layer has the same parameters. Then, instead of creating multiple hidden layers, it will create one and loop over it as many times as required.</a:t>
            </a:r>
            <a:endParaRPr sz="1200">
              <a:solidFill>
                <a:srgbClr val="1B5B9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nvSpPr>
        <p:spPr>
          <a:xfrm>
            <a:off x="345775" y="483650"/>
            <a:ext cx="62310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Types of Recurrent Neural Networks</a:t>
            </a:r>
            <a:endParaRPr b="1" sz="2700">
              <a:solidFill>
                <a:srgbClr val="1B5B93"/>
              </a:solidFill>
            </a:endParaRPr>
          </a:p>
        </p:txBody>
      </p:sp>
      <p:pic>
        <p:nvPicPr>
          <p:cNvPr id="281" name="Google Shape;281;p30"/>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282" name="Google Shape;282;p30"/>
          <p:cNvPicPr preferRelativeResize="0"/>
          <p:nvPr/>
        </p:nvPicPr>
        <p:blipFill>
          <a:blip r:embed="rId4">
            <a:alphaModFix/>
          </a:blip>
          <a:stretch>
            <a:fillRect/>
          </a:stretch>
        </p:blipFill>
        <p:spPr>
          <a:xfrm>
            <a:off x="6733401" y="210259"/>
            <a:ext cx="1330538" cy="809883"/>
          </a:xfrm>
          <a:prstGeom prst="rect">
            <a:avLst/>
          </a:prstGeom>
          <a:noFill/>
          <a:ln>
            <a:noFill/>
          </a:ln>
        </p:spPr>
      </p:pic>
      <p:sp>
        <p:nvSpPr>
          <p:cNvPr id="283" name="Google Shape;283;p30"/>
          <p:cNvSpPr txBox="1"/>
          <p:nvPr/>
        </p:nvSpPr>
        <p:spPr>
          <a:xfrm>
            <a:off x="718725" y="1195300"/>
            <a:ext cx="4386600" cy="1015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id" sz="1200">
                <a:solidFill>
                  <a:srgbClr val="1B5B93"/>
                </a:solidFill>
              </a:rPr>
              <a:t>One to One RNN</a:t>
            </a:r>
            <a:endParaRPr b="1" sz="1200">
              <a:solidFill>
                <a:srgbClr val="1B5B93"/>
              </a:solidFill>
            </a:endParaRPr>
          </a:p>
          <a:p>
            <a:pPr indent="0" lvl="0" marL="0" marR="0" rtl="0" algn="l">
              <a:lnSpc>
                <a:spcPct val="150000"/>
              </a:lnSpc>
              <a:spcBef>
                <a:spcPts val="0"/>
              </a:spcBef>
              <a:spcAft>
                <a:spcPts val="0"/>
              </a:spcAft>
              <a:buNone/>
            </a:pPr>
            <a:r>
              <a:rPr lang="id" sz="1200">
                <a:solidFill>
                  <a:srgbClr val="1B5B93"/>
                </a:solidFill>
              </a:rPr>
              <a:t>This type of neural network is known as the Vanilla Neural Network. It's used for general machine learning problems, which has a single input and a single output.</a:t>
            </a:r>
            <a:endParaRPr sz="1200">
              <a:solidFill>
                <a:srgbClr val="1B5B93"/>
              </a:solidFill>
            </a:endParaRPr>
          </a:p>
        </p:txBody>
      </p:sp>
      <p:sp>
        <p:nvSpPr>
          <p:cNvPr id="284" name="Google Shape;284;p30"/>
          <p:cNvSpPr txBox="1"/>
          <p:nvPr/>
        </p:nvSpPr>
        <p:spPr>
          <a:xfrm>
            <a:off x="4571925" y="2498575"/>
            <a:ext cx="4386600" cy="738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id" sz="1200">
                <a:solidFill>
                  <a:srgbClr val="1B5B93"/>
                </a:solidFill>
              </a:rPr>
              <a:t>One to Many RNN</a:t>
            </a:r>
            <a:endParaRPr b="1" sz="1200">
              <a:solidFill>
                <a:srgbClr val="1B5B93"/>
              </a:solidFill>
            </a:endParaRPr>
          </a:p>
          <a:p>
            <a:pPr indent="0" lvl="0" marL="0" marR="0" rtl="0" algn="l">
              <a:lnSpc>
                <a:spcPct val="150000"/>
              </a:lnSpc>
              <a:spcBef>
                <a:spcPts val="0"/>
              </a:spcBef>
              <a:spcAft>
                <a:spcPts val="0"/>
              </a:spcAft>
              <a:buNone/>
            </a:pPr>
            <a:r>
              <a:rPr lang="id" sz="1200">
                <a:solidFill>
                  <a:srgbClr val="1B5B93"/>
                </a:solidFill>
              </a:rPr>
              <a:t>This type of neural network has a single input and multiple outputs. An example of this is the image caption.</a:t>
            </a:r>
            <a:endParaRPr sz="1200">
              <a:solidFill>
                <a:srgbClr val="1B5B93"/>
              </a:solidFill>
            </a:endParaRPr>
          </a:p>
        </p:txBody>
      </p:sp>
      <p:sp>
        <p:nvSpPr>
          <p:cNvPr id="285" name="Google Shape;285;p30"/>
          <p:cNvSpPr txBox="1"/>
          <p:nvPr/>
        </p:nvSpPr>
        <p:spPr>
          <a:xfrm>
            <a:off x="718725" y="3524950"/>
            <a:ext cx="4386600" cy="1293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id" sz="1200">
                <a:solidFill>
                  <a:srgbClr val="1B5B93"/>
                </a:solidFill>
              </a:rPr>
              <a:t>Many to One RNN</a:t>
            </a:r>
            <a:endParaRPr b="1" sz="1200">
              <a:solidFill>
                <a:srgbClr val="1B5B93"/>
              </a:solidFill>
            </a:endParaRPr>
          </a:p>
          <a:p>
            <a:pPr indent="0" lvl="0" marL="0" marR="0" rtl="0" algn="l">
              <a:lnSpc>
                <a:spcPct val="150000"/>
              </a:lnSpc>
              <a:spcBef>
                <a:spcPts val="0"/>
              </a:spcBef>
              <a:spcAft>
                <a:spcPts val="0"/>
              </a:spcAft>
              <a:buNone/>
            </a:pPr>
            <a:r>
              <a:rPr lang="id" sz="1200">
                <a:solidFill>
                  <a:srgbClr val="1B5B93"/>
                </a:solidFill>
              </a:rPr>
              <a:t>This RNN takes a sequence of inputs and generates a single output. Sentiment analysis is a good example of this kind of network where a given sentence can be classified as expressing positive or negative sentiments.</a:t>
            </a:r>
            <a:endParaRPr sz="1200">
              <a:solidFill>
                <a:srgbClr val="1B5B93"/>
              </a:solidFill>
            </a:endParaRPr>
          </a:p>
        </p:txBody>
      </p:sp>
      <p:pic>
        <p:nvPicPr>
          <p:cNvPr id="286" name="Google Shape;286;p30"/>
          <p:cNvPicPr preferRelativeResize="0"/>
          <p:nvPr/>
        </p:nvPicPr>
        <p:blipFill>
          <a:blip r:embed="rId5">
            <a:alphaModFix/>
          </a:blip>
          <a:stretch>
            <a:fillRect/>
          </a:stretch>
        </p:blipFill>
        <p:spPr>
          <a:xfrm>
            <a:off x="5188600" y="1082175"/>
            <a:ext cx="1100650" cy="1242050"/>
          </a:xfrm>
          <a:prstGeom prst="rect">
            <a:avLst/>
          </a:prstGeom>
          <a:noFill/>
          <a:ln>
            <a:noFill/>
          </a:ln>
        </p:spPr>
      </p:pic>
      <p:pic>
        <p:nvPicPr>
          <p:cNvPr id="287" name="Google Shape;287;p30"/>
          <p:cNvPicPr preferRelativeResize="0"/>
          <p:nvPr/>
        </p:nvPicPr>
        <p:blipFill>
          <a:blip r:embed="rId6">
            <a:alphaModFix/>
          </a:blip>
          <a:stretch>
            <a:fillRect/>
          </a:stretch>
        </p:blipFill>
        <p:spPr>
          <a:xfrm>
            <a:off x="3206125" y="2341325"/>
            <a:ext cx="1189250" cy="1358200"/>
          </a:xfrm>
          <a:prstGeom prst="rect">
            <a:avLst/>
          </a:prstGeom>
          <a:noFill/>
          <a:ln>
            <a:noFill/>
          </a:ln>
        </p:spPr>
      </p:pic>
      <p:pic>
        <p:nvPicPr>
          <p:cNvPr id="288" name="Google Shape;288;p30"/>
          <p:cNvPicPr preferRelativeResize="0"/>
          <p:nvPr/>
        </p:nvPicPr>
        <p:blipFill>
          <a:blip r:embed="rId7">
            <a:alphaModFix/>
          </a:blip>
          <a:stretch>
            <a:fillRect/>
          </a:stretch>
        </p:blipFill>
        <p:spPr>
          <a:xfrm>
            <a:off x="5162775" y="3524950"/>
            <a:ext cx="1355550" cy="148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nvSpPr>
        <p:spPr>
          <a:xfrm>
            <a:off x="345775" y="331250"/>
            <a:ext cx="62310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Two Issues of Standard RNNs</a:t>
            </a:r>
            <a:endParaRPr b="1" sz="2700">
              <a:solidFill>
                <a:srgbClr val="1B5B93"/>
              </a:solidFill>
            </a:endParaRPr>
          </a:p>
        </p:txBody>
      </p:sp>
      <p:pic>
        <p:nvPicPr>
          <p:cNvPr id="294" name="Google Shape;294;p31"/>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295" name="Google Shape;295;p31"/>
          <p:cNvPicPr preferRelativeResize="0"/>
          <p:nvPr/>
        </p:nvPicPr>
        <p:blipFill>
          <a:blip r:embed="rId4">
            <a:alphaModFix/>
          </a:blip>
          <a:stretch>
            <a:fillRect/>
          </a:stretch>
        </p:blipFill>
        <p:spPr>
          <a:xfrm>
            <a:off x="6733401" y="210259"/>
            <a:ext cx="1330538" cy="809883"/>
          </a:xfrm>
          <a:prstGeom prst="rect">
            <a:avLst/>
          </a:prstGeom>
          <a:noFill/>
          <a:ln>
            <a:noFill/>
          </a:ln>
        </p:spPr>
      </p:pic>
      <p:sp>
        <p:nvSpPr>
          <p:cNvPr id="296" name="Google Shape;296;p31"/>
          <p:cNvSpPr txBox="1"/>
          <p:nvPr/>
        </p:nvSpPr>
        <p:spPr>
          <a:xfrm>
            <a:off x="421975" y="1038575"/>
            <a:ext cx="8292000" cy="846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id" sz="1000">
                <a:solidFill>
                  <a:srgbClr val="1B5B93"/>
                </a:solidFill>
              </a:rPr>
              <a:t>Exploding Gradient Problem</a:t>
            </a:r>
            <a:endParaRPr b="1" sz="1000">
              <a:solidFill>
                <a:srgbClr val="1B5B93"/>
              </a:solidFill>
            </a:endParaRPr>
          </a:p>
          <a:p>
            <a:pPr indent="0" lvl="0" marL="0" marR="0" rtl="0" algn="l">
              <a:lnSpc>
                <a:spcPct val="150000"/>
              </a:lnSpc>
              <a:spcBef>
                <a:spcPts val="0"/>
              </a:spcBef>
              <a:spcAft>
                <a:spcPts val="0"/>
              </a:spcAft>
              <a:buNone/>
            </a:pPr>
            <a:r>
              <a:rPr lang="id" sz="1000">
                <a:solidFill>
                  <a:srgbClr val="1B5B93"/>
                </a:solidFill>
              </a:rPr>
              <a:t>While training a neural network, if the slope tends to grow exponentially instead of decaying, this is called an Exploding Gradient. This problem arises when large error gradients accumulate, resulting in very large updates to the neural network model weights during the training process.</a:t>
            </a:r>
            <a:endParaRPr sz="1000">
              <a:solidFill>
                <a:srgbClr val="1B5B93"/>
              </a:solidFill>
            </a:endParaRPr>
          </a:p>
          <a:p>
            <a:pPr indent="0" lvl="0" marL="0" marR="0" rtl="0" algn="l">
              <a:lnSpc>
                <a:spcPct val="150000"/>
              </a:lnSpc>
              <a:spcBef>
                <a:spcPts val="0"/>
              </a:spcBef>
              <a:spcAft>
                <a:spcPts val="0"/>
              </a:spcAft>
              <a:buNone/>
            </a:pPr>
            <a:r>
              <a:rPr lang="id" sz="1000">
                <a:solidFill>
                  <a:srgbClr val="1B5B93"/>
                </a:solidFill>
              </a:rPr>
              <a:t>Long training time, poor performance, and bad accuracy are the major issues in gradient problems.</a:t>
            </a:r>
            <a:endParaRPr sz="1000">
              <a:solidFill>
                <a:srgbClr val="1B5B93"/>
              </a:solidFill>
            </a:endParaRPr>
          </a:p>
        </p:txBody>
      </p:sp>
      <p:sp>
        <p:nvSpPr>
          <p:cNvPr id="297" name="Google Shape;297;p31"/>
          <p:cNvSpPr txBox="1"/>
          <p:nvPr/>
        </p:nvSpPr>
        <p:spPr>
          <a:xfrm>
            <a:off x="421975" y="2329388"/>
            <a:ext cx="4386600" cy="2232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id" sz="1000">
                <a:solidFill>
                  <a:srgbClr val="1B5B93"/>
                </a:solidFill>
              </a:rPr>
              <a:t>Vanishing Gradient Problem</a:t>
            </a:r>
            <a:endParaRPr b="1" sz="1000">
              <a:solidFill>
                <a:srgbClr val="1B5B93"/>
              </a:solidFill>
            </a:endParaRPr>
          </a:p>
          <a:p>
            <a:pPr indent="0" lvl="0" marL="0" marR="0" rtl="0" algn="l">
              <a:lnSpc>
                <a:spcPct val="150000"/>
              </a:lnSpc>
              <a:spcBef>
                <a:spcPts val="0"/>
              </a:spcBef>
              <a:spcAft>
                <a:spcPts val="0"/>
              </a:spcAft>
              <a:buNone/>
            </a:pPr>
            <a:r>
              <a:rPr lang="id" sz="1000">
                <a:solidFill>
                  <a:srgbClr val="1B5B93"/>
                </a:solidFill>
              </a:rPr>
              <a:t>Recurrent Neural Networks enable you to model time-dependent and sequential data problems, such as stock market prediction, machine translation, and text generation. You will find, however, RNN is hard to train because of the gradient problem.</a:t>
            </a:r>
            <a:endParaRPr sz="1000">
              <a:solidFill>
                <a:srgbClr val="1B5B93"/>
              </a:solidFill>
            </a:endParaRPr>
          </a:p>
          <a:p>
            <a:pPr indent="0" lvl="0" marL="0" marR="0" rtl="0" algn="l">
              <a:lnSpc>
                <a:spcPct val="150000"/>
              </a:lnSpc>
              <a:spcBef>
                <a:spcPts val="0"/>
              </a:spcBef>
              <a:spcAft>
                <a:spcPts val="0"/>
              </a:spcAft>
              <a:buNone/>
            </a:pPr>
            <a:r>
              <a:t/>
            </a:r>
            <a:endParaRPr sz="1000">
              <a:solidFill>
                <a:srgbClr val="1B5B93"/>
              </a:solidFill>
            </a:endParaRPr>
          </a:p>
          <a:p>
            <a:pPr indent="0" lvl="0" marL="0" marR="0" rtl="0" algn="l">
              <a:lnSpc>
                <a:spcPct val="150000"/>
              </a:lnSpc>
              <a:spcBef>
                <a:spcPts val="0"/>
              </a:spcBef>
              <a:spcAft>
                <a:spcPts val="0"/>
              </a:spcAft>
              <a:buNone/>
            </a:pPr>
            <a:r>
              <a:rPr lang="id" sz="1000">
                <a:solidFill>
                  <a:srgbClr val="1B5B93"/>
                </a:solidFill>
              </a:rPr>
              <a:t>RNNs suffer from the problem of vanishing gradients. The gradients carry information used in the RNN, and when the gradient becomes too small, the parameter updates become insignificant. This makes the learning of long data sequences difficult.</a:t>
            </a:r>
            <a:endParaRPr sz="1000">
              <a:solidFill>
                <a:srgbClr val="1B5B93"/>
              </a:solidFill>
            </a:endParaRPr>
          </a:p>
        </p:txBody>
      </p:sp>
      <p:pic>
        <p:nvPicPr>
          <p:cNvPr id="298" name="Google Shape;298;p31"/>
          <p:cNvPicPr preferRelativeResize="0"/>
          <p:nvPr/>
        </p:nvPicPr>
        <p:blipFill>
          <a:blip r:embed="rId5">
            <a:alphaModFix/>
          </a:blip>
          <a:stretch>
            <a:fillRect/>
          </a:stretch>
        </p:blipFill>
        <p:spPr>
          <a:xfrm>
            <a:off x="5108575" y="2462776"/>
            <a:ext cx="3496876" cy="1908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b="0" l="0" r="0" t="0"/>
          <a:stretch/>
        </p:blipFill>
        <p:spPr>
          <a:xfrm rot="656677">
            <a:off x="113401" y="3951446"/>
            <a:ext cx="839931" cy="1275037"/>
          </a:xfrm>
          <a:prstGeom prst="rect">
            <a:avLst/>
          </a:prstGeom>
          <a:noFill/>
          <a:ln>
            <a:noFill/>
          </a:ln>
        </p:spPr>
      </p:pic>
      <p:pic>
        <p:nvPicPr>
          <p:cNvPr id="66" name="Google Shape;66;p14"/>
          <p:cNvPicPr preferRelativeResize="0"/>
          <p:nvPr/>
        </p:nvPicPr>
        <p:blipFill rotWithShape="1">
          <a:blip r:embed="rId4">
            <a:alphaModFix/>
          </a:blip>
          <a:srcRect b="0" l="0" r="0" t="0"/>
          <a:stretch/>
        </p:blipFill>
        <p:spPr>
          <a:xfrm>
            <a:off x="1541846" y="3348603"/>
            <a:ext cx="497758" cy="497758"/>
          </a:xfrm>
          <a:prstGeom prst="rect">
            <a:avLst/>
          </a:prstGeom>
          <a:noFill/>
          <a:ln>
            <a:noFill/>
          </a:ln>
        </p:spPr>
      </p:pic>
      <p:pic>
        <p:nvPicPr>
          <p:cNvPr id="67" name="Google Shape;67;p14"/>
          <p:cNvPicPr preferRelativeResize="0"/>
          <p:nvPr/>
        </p:nvPicPr>
        <p:blipFill rotWithShape="1">
          <a:blip r:embed="rId5">
            <a:alphaModFix/>
          </a:blip>
          <a:srcRect b="0" l="0" r="0" t="0"/>
          <a:stretch/>
        </p:blipFill>
        <p:spPr>
          <a:xfrm>
            <a:off x="3867558" y="3348603"/>
            <a:ext cx="497758" cy="497758"/>
          </a:xfrm>
          <a:prstGeom prst="rect">
            <a:avLst/>
          </a:prstGeom>
          <a:noFill/>
          <a:ln>
            <a:noFill/>
          </a:ln>
        </p:spPr>
      </p:pic>
      <p:pic>
        <p:nvPicPr>
          <p:cNvPr id="68" name="Google Shape;68;p14"/>
          <p:cNvPicPr preferRelativeResize="0"/>
          <p:nvPr/>
        </p:nvPicPr>
        <p:blipFill rotWithShape="1">
          <a:blip r:embed="rId6">
            <a:alphaModFix/>
          </a:blip>
          <a:srcRect b="0" l="0" r="0" t="0"/>
          <a:stretch/>
        </p:blipFill>
        <p:spPr>
          <a:xfrm>
            <a:off x="6032026" y="3348603"/>
            <a:ext cx="497758" cy="497758"/>
          </a:xfrm>
          <a:prstGeom prst="rect">
            <a:avLst/>
          </a:prstGeom>
          <a:noFill/>
          <a:ln>
            <a:noFill/>
          </a:ln>
        </p:spPr>
      </p:pic>
      <p:sp>
        <p:nvSpPr>
          <p:cNvPr id="69" name="Google Shape;69;p14"/>
          <p:cNvSpPr txBox="1"/>
          <p:nvPr/>
        </p:nvSpPr>
        <p:spPr>
          <a:xfrm>
            <a:off x="1541846" y="1005350"/>
            <a:ext cx="3046500" cy="507900"/>
          </a:xfrm>
          <a:prstGeom prst="rect">
            <a:avLst/>
          </a:prstGeom>
          <a:noFill/>
          <a:ln>
            <a:noFill/>
          </a:ln>
        </p:spPr>
        <p:txBody>
          <a:bodyPr anchorCtr="0" anchor="t" bIns="0" lIns="0" spcFirstLastPara="1" rIns="0" wrap="square" tIns="0">
            <a:spAutoFit/>
          </a:bodyPr>
          <a:lstStyle/>
          <a:p>
            <a:pPr indent="0" lvl="0" marL="0" marR="0" rtl="0" algn="l">
              <a:lnSpc>
                <a:spcPct val="110006"/>
              </a:lnSpc>
              <a:spcBef>
                <a:spcPts val="0"/>
              </a:spcBef>
              <a:spcAft>
                <a:spcPts val="0"/>
              </a:spcAft>
              <a:buNone/>
            </a:pPr>
            <a:r>
              <a:rPr lang="id" sz="3300">
                <a:solidFill>
                  <a:srgbClr val="4D7199"/>
                </a:solidFill>
              </a:rPr>
              <a:t>Outline</a:t>
            </a:r>
            <a:endParaRPr sz="700"/>
          </a:p>
        </p:txBody>
      </p:sp>
      <p:sp>
        <p:nvSpPr>
          <p:cNvPr id="70" name="Google Shape;70;p14"/>
          <p:cNvSpPr txBox="1"/>
          <p:nvPr/>
        </p:nvSpPr>
        <p:spPr>
          <a:xfrm>
            <a:off x="1541846" y="3950517"/>
            <a:ext cx="1713600" cy="44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id" sz="1200">
                <a:solidFill>
                  <a:srgbClr val="33597F"/>
                </a:solidFill>
                <a:latin typeface="Quicksand"/>
                <a:ea typeface="Quicksand"/>
                <a:cs typeface="Quicksand"/>
                <a:sym typeface="Quicksand"/>
              </a:rPr>
              <a:t>Introduction to Text and Image Data</a:t>
            </a:r>
            <a:endParaRPr sz="700"/>
          </a:p>
        </p:txBody>
      </p:sp>
      <p:sp>
        <p:nvSpPr>
          <p:cNvPr id="71" name="Google Shape;71;p14"/>
          <p:cNvSpPr txBox="1"/>
          <p:nvPr/>
        </p:nvSpPr>
        <p:spPr>
          <a:xfrm>
            <a:off x="3799821" y="3950517"/>
            <a:ext cx="1734900" cy="44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id" sz="1200">
                <a:solidFill>
                  <a:srgbClr val="33597F"/>
                </a:solidFill>
                <a:latin typeface="Quicksand"/>
                <a:ea typeface="Quicksand"/>
                <a:cs typeface="Quicksand"/>
                <a:sym typeface="Quicksand"/>
              </a:rPr>
              <a:t>Convolutional Neural Network (CNN)</a:t>
            </a:r>
            <a:endParaRPr sz="700"/>
          </a:p>
        </p:txBody>
      </p:sp>
      <p:sp>
        <p:nvSpPr>
          <p:cNvPr id="72" name="Google Shape;72;p14"/>
          <p:cNvSpPr txBox="1"/>
          <p:nvPr/>
        </p:nvSpPr>
        <p:spPr>
          <a:xfrm>
            <a:off x="6007048" y="3950517"/>
            <a:ext cx="1764300" cy="44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id" sz="1200">
                <a:solidFill>
                  <a:srgbClr val="33597F"/>
                </a:solidFill>
                <a:latin typeface="Quicksand"/>
                <a:ea typeface="Quicksand"/>
                <a:cs typeface="Quicksand"/>
                <a:sym typeface="Quicksand"/>
              </a:rPr>
              <a:t>Recurrent Neural Network</a:t>
            </a:r>
            <a:endParaRPr sz="700"/>
          </a:p>
        </p:txBody>
      </p:sp>
      <p:pic>
        <p:nvPicPr>
          <p:cNvPr id="73" name="Google Shape;73;p14"/>
          <p:cNvPicPr preferRelativeResize="0"/>
          <p:nvPr/>
        </p:nvPicPr>
        <p:blipFill rotWithShape="1">
          <a:blip r:embed="rId7">
            <a:alphaModFix/>
          </a:blip>
          <a:srcRect b="0" l="0" r="0" t="0"/>
          <a:stretch/>
        </p:blipFill>
        <p:spPr>
          <a:xfrm>
            <a:off x="5048733" y="709515"/>
            <a:ext cx="2729553" cy="2057400"/>
          </a:xfrm>
          <a:prstGeom prst="rect">
            <a:avLst/>
          </a:prstGeom>
          <a:noFill/>
          <a:ln>
            <a:noFill/>
          </a:ln>
        </p:spPr>
      </p:pic>
      <p:pic>
        <p:nvPicPr>
          <p:cNvPr id="74" name="Google Shape;74;p14"/>
          <p:cNvPicPr preferRelativeResize="0"/>
          <p:nvPr/>
        </p:nvPicPr>
        <p:blipFill rotWithShape="1">
          <a:blip r:embed="rId3">
            <a:alphaModFix/>
          </a:blip>
          <a:srcRect b="0" l="0" r="0" t="0"/>
          <a:stretch/>
        </p:blipFill>
        <p:spPr>
          <a:xfrm flipH="1" rot="-1163099">
            <a:off x="8229329" y="4038342"/>
            <a:ext cx="800641" cy="1215396"/>
          </a:xfrm>
          <a:prstGeom prst="rect">
            <a:avLst/>
          </a:prstGeom>
          <a:noFill/>
          <a:ln>
            <a:noFill/>
          </a:ln>
        </p:spPr>
      </p:pic>
      <p:pic>
        <p:nvPicPr>
          <p:cNvPr id="75" name="Google Shape;75;p14"/>
          <p:cNvPicPr preferRelativeResize="0"/>
          <p:nvPr/>
        </p:nvPicPr>
        <p:blipFill>
          <a:blip r:embed="rId8">
            <a:alphaModFix/>
          </a:blip>
          <a:stretch>
            <a:fillRect/>
          </a:stretch>
        </p:blipFill>
        <p:spPr>
          <a:xfrm>
            <a:off x="7933634" y="51575"/>
            <a:ext cx="1127266" cy="1127250"/>
          </a:xfrm>
          <a:prstGeom prst="rect">
            <a:avLst/>
          </a:prstGeom>
          <a:noFill/>
          <a:ln>
            <a:noFill/>
          </a:ln>
        </p:spPr>
      </p:pic>
      <p:pic>
        <p:nvPicPr>
          <p:cNvPr id="76" name="Google Shape;76;p14"/>
          <p:cNvPicPr preferRelativeResize="0"/>
          <p:nvPr/>
        </p:nvPicPr>
        <p:blipFill>
          <a:blip r:embed="rId9">
            <a:alphaModFix/>
          </a:blip>
          <a:stretch>
            <a:fillRect/>
          </a:stretch>
        </p:blipFill>
        <p:spPr>
          <a:xfrm>
            <a:off x="6733401" y="210259"/>
            <a:ext cx="1330538" cy="8098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nvSpPr>
        <p:spPr>
          <a:xfrm>
            <a:off x="345775" y="331250"/>
            <a:ext cx="62310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Long Short-Term Memory Networks</a:t>
            </a:r>
            <a:endParaRPr b="1" sz="2700">
              <a:solidFill>
                <a:srgbClr val="1B5B93"/>
              </a:solidFill>
            </a:endParaRPr>
          </a:p>
        </p:txBody>
      </p:sp>
      <p:pic>
        <p:nvPicPr>
          <p:cNvPr id="304" name="Google Shape;304;p32"/>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305" name="Google Shape;305;p32"/>
          <p:cNvPicPr preferRelativeResize="0"/>
          <p:nvPr/>
        </p:nvPicPr>
        <p:blipFill>
          <a:blip r:embed="rId4">
            <a:alphaModFix/>
          </a:blip>
          <a:stretch>
            <a:fillRect/>
          </a:stretch>
        </p:blipFill>
        <p:spPr>
          <a:xfrm>
            <a:off x="6733401" y="210259"/>
            <a:ext cx="1330538" cy="809883"/>
          </a:xfrm>
          <a:prstGeom prst="rect">
            <a:avLst/>
          </a:prstGeom>
          <a:noFill/>
          <a:ln>
            <a:noFill/>
          </a:ln>
        </p:spPr>
      </p:pic>
      <p:sp>
        <p:nvSpPr>
          <p:cNvPr id="306" name="Google Shape;306;p32"/>
          <p:cNvSpPr txBox="1"/>
          <p:nvPr/>
        </p:nvSpPr>
        <p:spPr>
          <a:xfrm>
            <a:off x="421975" y="3305825"/>
            <a:ext cx="8247000" cy="1308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id" sz="1000">
                <a:solidFill>
                  <a:srgbClr val="1B5B93"/>
                </a:solidFill>
              </a:rPr>
              <a:t>LSTMs are a special kind of RNN — capable of learning long-term dependencies by remembering information for long periods is the default behavior. All RNN are in the form of a chain of repeating modules of a neural network. In standard RNNs, this repeating module will have a very simple structure, such as a single tanh layer.</a:t>
            </a:r>
            <a:endParaRPr sz="1000">
              <a:solidFill>
                <a:srgbClr val="1B5B93"/>
              </a:solidFill>
            </a:endParaRPr>
          </a:p>
          <a:p>
            <a:pPr indent="0" lvl="0" marL="0" marR="0" rtl="0" algn="l">
              <a:lnSpc>
                <a:spcPct val="150000"/>
              </a:lnSpc>
              <a:spcBef>
                <a:spcPts val="0"/>
              </a:spcBef>
              <a:spcAft>
                <a:spcPts val="0"/>
              </a:spcAft>
              <a:buNone/>
            </a:pPr>
            <a:r>
              <a:t/>
            </a:r>
            <a:endParaRPr sz="1000">
              <a:solidFill>
                <a:srgbClr val="1B5B93"/>
              </a:solidFill>
            </a:endParaRPr>
          </a:p>
          <a:p>
            <a:pPr indent="0" lvl="0" marL="0" marR="0" rtl="0" algn="l">
              <a:lnSpc>
                <a:spcPct val="150000"/>
              </a:lnSpc>
              <a:spcBef>
                <a:spcPts val="0"/>
              </a:spcBef>
              <a:spcAft>
                <a:spcPts val="0"/>
              </a:spcAft>
              <a:buNone/>
            </a:pPr>
            <a:r>
              <a:rPr lang="id" sz="1000">
                <a:solidFill>
                  <a:srgbClr val="1B5B93"/>
                </a:solidFill>
              </a:rPr>
              <a:t>LSTMs also have a chain-like structure, but the repeating module is a bit different structure. Instead of having a single neural network layer, four interacting layers are communicating extraordinarily.</a:t>
            </a:r>
            <a:endParaRPr sz="1000">
              <a:solidFill>
                <a:srgbClr val="1B5B93"/>
              </a:solidFill>
            </a:endParaRPr>
          </a:p>
        </p:txBody>
      </p:sp>
      <p:pic>
        <p:nvPicPr>
          <p:cNvPr id="307" name="Google Shape;307;p32"/>
          <p:cNvPicPr preferRelativeResize="0"/>
          <p:nvPr/>
        </p:nvPicPr>
        <p:blipFill>
          <a:blip r:embed="rId5">
            <a:alphaModFix/>
          </a:blip>
          <a:stretch>
            <a:fillRect/>
          </a:stretch>
        </p:blipFill>
        <p:spPr>
          <a:xfrm>
            <a:off x="2007537" y="1102625"/>
            <a:ext cx="5128926" cy="1989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nvSpPr>
        <p:spPr>
          <a:xfrm>
            <a:off x="345775" y="331250"/>
            <a:ext cx="62310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Workings of LSTMs in RNN</a:t>
            </a:r>
            <a:endParaRPr b="1" sz="2700">
              <a:solidFill>
                <a:srgbClr val="1B5B93"/>
              </a:solidFill>
            </a:endParaRPr>
          </a:p>
        </p:txBody>
      </p:sp>
      <p:pic>
        <p:nvPicPr>
          <p:cNvPr id="313" name="Google Shape;313;p33"/>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314" name="Google Shape;314;p33"/>
          <p:cNvPicPr preferRelativeResize="0"/>
          <p:nvPr/>
        </p:nvPicPr>
        <p:blipFill>
          <a:blip r:embed="rId4">
            <a:alphaModFix/>
          </a:blip>
          <a:stretch>
            <a:fillRect/>
          </a:stretch>
        </p:blipFill>
        <p:spPr>
          <a:xfrm>
            <a:off x="6733401" y="210259"/>
            <a:ext cx="1330538" cy="809883"/>
          </a:xfrm>
          <a:prstGeom prst="rect">
            <a:avLst/>
          </a:prstGeom>
          <a:noFill/>
          <a:ln>
            <a:noFill/>
          </a:ln>
        </p:spPr>
      </p:pic>
      <p:sp>
        <p:nvSpPr>
          <p:cNvPr id="315" name="Google Shape;315;p33"/>
          <p:cNvSpPr txBox="1"/>
          <p:nvPr/>
        </p:nvSpPr>
        <p:spPr>
          <a:xfrm>
            <a:off x="421975" y="1019825"/>
            <a:ext cx="4149900" cy="10776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id" sz="1000">
                <a:solidFill>
                  <a:srgbClr val="1B5B93"/>
                </a:solidFill>
              </a:rPr>
              <a:t>Step 1: Decide How Much Past Data It Should Remember</a:t>
            </a:r>
            <a:endParaRPr b="1" sz="1000">
              <a:solidFill>
                <a:srgbClr val="1B5B93"/>
              </a:solidFill>
            </a:endParaRPr>
          </a:p>
          <a:p>
            <a:pPr indent="0" lvl="0" marL="0" marR="0" rtl="0" algn="just">
              <a:lnSpc>
                <a:spcPct val="150000"/>
              </a:lnSpc>
              <a:spcBef>
                <a:spcPts val="0"/>
              </a:spcBef>
              <a:spcAft>
                <a:spcPts val="0"/>
              </a:spcAft>
              <a:buNone/>
            </a:pPr>
            <a:r>
              <a:rPr lang="id" sz="1000">
                <a:solidFill>
                  <a:srgbClr val="1B5B93"/>
                </a:solidFill>
              </a:rPr>
              <a:t>The first step in the LSTM is to decide which information should be omitted from the cell in that particular time step. The sigmoid function determines this. It looks at the previous state (ht-1) along with the current input xt and computes the function</a:t>
            </a:r>
            <a:endParaRPr sz="1000">
              <a:solidFill>
                <a:srgbClr val="1B5B93"/>
              </a:solidFill>
            </a:endParaRPr>
          </a:p>
        </p:txBody>
      </p:sp>
      <p:pic>
        <p:nvPicPr>
          <p:cNvPr id="316" name="Google Shape;316;p33"/>
          <p:cNvPicPr preferRelativeResize="0"/>
          <p:nvPr/>
        </p:nvPicPr>
        <p:blipFill>
          <a:blip r:embed="rId5">
            <a:alphaModFix/>
          </a:blip>
          <a:stretch>
            <a:fillRect/>
          </a:stretch>
        </p:blipFill>
        <p:spPr>
          <a:xfrm>
            <a:off x="4873850" y="943362"/>
            <a:ext cx="2692150" cy="1230525"/>
          </a:xfrm>
          <a:prstGeom prst="rect">
            <a:avLst/>
          </a:prstGeom>
          <a:noFill/>
          <a:ln>
            <a:noFill/>
          </a:ln>
        </p:spPr>
      </p:pic>
      <p:sp>
        <p:nvSpPr>
          <p:cNvPr id="317" name="Google Shape;317;p33"/>
          <p:cNvSpPr txBox="1"/>
          <p:nvPr/>
        </p:nvSpPr>
        <p:spPr>
          <a:xfrm>
            <a:off x="4612975" y="2363125"/>
            <a:ext cx="4149900" cy="10776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id" sz="1000">
                <a:solidFill>
                  <a:srgbClr val="1B5B93"/>
                </a:solidFill>
              </a:rPr>
              <a:t>Step 2: Decide How Much This Unit Adds to the Current State </a:t>
            </a:r>
            <a:endParaRPr b="1" sz="1000">
              <a:solidFill>
                <a:srgbClr val="1B5B93"/>
              </a:solidFill>
            </a:endParaRPr>
          </a:p>
          <a:p>
            <a:pPr indent="0" lvl="0" marL="0" marR="0" rtl="0" algn="just">
              <a:lnSpc>
                <a:spcPct val="150000"/>
              </a:lnSpc>
              <a:spcBef>
                <a:spcPts val="0"/>
              </a:spcBef>
              <a:spcAft>
                <a:spcPts val="0"/>
              </a:spcAft>
              <a:buNone/>
            </a:pPr>
            <a:r>
              <a:rPr lang="id" sz="1000">
                <a:solidFill>
                  <a:srgbClr val="1B5B93"/>
                </a:solidFill>
              </a:rPr>
              <a:t>In the second layer, there are two parts. One is the sigmoid function, and the other is the tanh function. In the sigmoid function, it decides which values to let through (0 or 1). tanh function gives weightage to the values which are passed, deciding their level of importance (-1 to 1).</a:t>
            </a:r>
            <a:endParaRPr sz="1000">
              <a:solidFill>
                <a:srgbClr val="1B5B93"/>
              </a:solidFill>
            </a:endParaRPr>
          </a:p>
        </p:txBody>
      </p:sp>
      <p:pic>
        <p:nvPicPr>
          <p:cNvPr id="318" name="Google Shape;318;p33"/>
          <p:cNvPicPr preferRelativeResize="0"/>
          <p:nvPr/>
        </p:nvPicPr>
        <p:blipFill>
          <a:blip r:embed="rId6">
            <a:alphaModFix/>
          </a:blip>
          <a:stretch>
            <a:fillRect/>
          </a:stretch>
        </p:blipFill>
        <p:spPr>
          <a:xfrm>
            <a:off x="1731028" y="2249962"/>
            <a:ext cx="2504494" cy="1303925"/>
          </a:xfrm>
          <a:prstGeom prst="rect">
            <a:avLst/>
          </a:prstGeom>
          <a:noFill/>
          <a:ln>
            <a:noFill/>
          </a:ln>
        </p:spPr>
      </p:pic>
      <p:sp>
        <p:nvSpPr>
          <p:cNvPr id="319" name="Google Shape;319;p33"/>
          <p:cNvSpPr txBox="1"/>
          <p:nvPr/>
        </p:nvSpPr>
        <p:spPr>
          <a:xfrm>
            <a:off x="345775" y="3706400"/>
            <a:ext cx="4149900" cy="13083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id" sz="1000">
                <a:solidFill>
                  <a:srgbClr val="1B5B93"/>
                </a:solidFill>
              </a:rPr>
              <a:t>Step 3: Decide What Part of the Current Cell State Makes It to the Output</a:t>
            </a:r>
            <a:endParaRPr b="1" sz="1000">
              <a:solidFill>
                <a:srgbClr val="1B5B93"/>
              </a:solidFill>
            </a:endParaRPr>
          </a:p>
          <a:p>
            <a:pPr indent="0" lvl="0" marL="0" marR="0" rtl="0" algn="just">
              <a:lnSpc>
                <a:spcPct val="150000"/>
              </a:lnSpc>
              <a:spcBef>
                <a:spcPts val="0"/>
              </a:spcBef>
              <a:spcAft>
                <a:spcPts val="0"/>
              </a:spcAft>
              <a:buNone/>
            </a:pPr>
            <a:r>
              <a:rPr lang="id" sz="1000">
                <a:solidFill>
                  <a:srgbClr val="1B5B93"/>
                </a:solidFill>
              </a:rPr>
              <a:t>The third step is to decide what the output will be. First, we run a sigmoid layer, which decides what parts of the cell state make it to the output. Then, we put the cell state through tanh to push the values to be between -1 and 1 and multiply it by the output of the sigmoid gate.</a:t>
            </a:r>
            <a:endParaRPr sz="1000">
              <a:solidFill>
                <a:srgbClr val="1B5B93"/>
              </a:solidFill>
            </a:endParaRPr>
          </a:p>
        </p:txBody>
      </p:sp>
      <p:pic>
        <p:nvPicPr>
          <p:cNvPr id="320" name="Google Shape;320;p33"/>
          <p:cNvPicPr preferRelativeResize="0"/>
          <p:nvPr/>
        </p:nvPicPr>
        <p:blipFill>
          <a:blip r:embed="rId7">
            <a:alphaModFix/>
          </a:blip>
          <a:stretch>
            <a:fillRect/>
          </a:stretch>
        </p:blipFill>
        <p:spPr>
          <a:xfrm>
            <a:off x="4923775" y="3573625"/>
            <a:ext cx="2482400" cy="1343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txBox="1"/>
          <p:nvPr/>
        </p:nvSpPr>
        <p:spPr>
          <a:xfrm>
            <a:off x="345775" y="1858350"/>
            <a:ext cx="8398800" cy="2678400"/>
          </a:xfrm>
          <a:prstGeom prst="rect">
            <a:avLst/>
          </a:prstGeom>
          <a:noFill/>
          <a:ln>
            <a:noFill/>
          </a:ln>
        </p:spPr>
        <p:txBody>
          <a:bodyPr anchorCtr="0" anchor="t" bIns="0" lIns="0" spcFirstLastPara="1" rIns="0" wrap="square" tIns="0">
            <a:spAutoFit/>
          </a:bodyPr>
          <a:lstStyle/>
          <a:p>
            <a:pPr indent="-304800" lvl="0" marL="457200" marR="0" rtl="0" algn="l">
              <a:lnSpc>
                <a:spcPct val="150000"/>
              </a:lnSpc>
              <a:spcBef>
                <a:spcPts val="0"/>
              </a:spcBef>
              <a:spcAft>
                <a:spcPts val="0"/>
              </a:spcAft>
              <a:buClr>
                <a:srgbClr val="1B5B93"/>
              </a:buClr>
              <a:buSzPts val="1200"/>
              <a:buChar char="●"/>
            </a:pPr>
            <a:r>
              <a:rPr lang="id" sz="1200">
                <a:solidFill>
                  <a:srgbClr val="1B5B93"/>
                </a:solidFill>
              </a:rPr>
              <a:t>Deep Learning by Ian Goodfellow, Yoshua Bengio and Aaron Courville published by MIT Press, 2016</a:t>
            </a:r>
            <a:endParaRPr sz="1200">
              <a:solidFill>
                <a:srgbClr val="1B5B93"/>
              </a:solidFill>
            </a:endParaRPr>
          </a:p>
          <a:p>
            <a:pPr indent="-304800" lvl="0" marL="457200" marR="0" rtl="0" algn="l">
              <a:lnSpc>
                <a:spcPct val="150000"/>
              </a:lnSpc>
              <a:spcBef>
                <a:spcPts val="0"/>
              </a:spcBef>
              <a:spcAft>
                <a:spcPts val="0"/>
              </a:spcAft>
              <a:buClr>
                <a:srgbClr val="1B5B93"/>
              </a:buClr>
              <a:buSzPts val="1200"/>
              <a:buChar char="●"/>
            </a:pPr>
            <a:r>
              <a:rPr lang="id" sz="1200">
                <a:solidFill>
                  <a:srgbClr val="1B5B93"/>
                </a:solidFill>
              </a:rPr>
              <a:t>Stanford University’s Course — CS231n: Convolutional Neural Network for Visual Recognition by Prof. Fei-Fei Li, Justin Johnson, Serena Yeung</a:t>
            </a:r>
            <a:endParaRPr sz="1200">
              <a:solidFill>
                <a:srgbClr val="1B5B93"/>
              </a:solidFill>
            </a:endParaRPr>
          </a:p>
          <a:p>
            <a:pPr indent="-304800" lvl="0" marL="457200" marR="0" rtl="0" algn="l">
              <a:lnSpc>
                <a:spcPct val="150000"/>
              </a:lnSpc>
              <a:spcBef>
                <a:spcPts val="0"/>
              </a:spcBef>
              <a:spcAft>
                <a:spcPts val="0"/>
              </a:spcAft>
              <a:buClr>
                <a:srgbClr val="1B5B93"/>
              </a:buClr>
              <a:buSzPts val="1200"/>
              <a:buChar char="●"/>
            </a:pPr>
            <a:r>
              <a:rPr lang="id" sz="1200" u="sng">
                <a:solidFill>
                  <a:schemeClr val="hlink"/>
                </a:solidFill>
                <a:hlinkClick r:id="rId3"/>
              </a:rPr>
              <a:t>h</a:t>
            </a:r>
            <a:r>
              <a:rPr lang="id" sz="1200" u="sng">
                <a:solidFill>
                  <a:schemeClr val="hlink"/>
                </a:solidFill>
                <a:hlinkClick r:id="rId4"/>
              </a:rPr>
              <a:t>ttps://datascience.stackexchange.com/questions/14349/difference-of-activation-functions-in-neural-networks-in-general</a:t>
            </a:r>
            <a:r>
              <a:rPr lang="id" sz="1200">
                <a:solidFill>
                  <a:srgbClr val="1B5B93"/>
                </a:solidFill>
              </a:rPr>
              <a:t> </a:t>
            </a:r>
            <a:endParaRPr sz="1200">
              <a:solidFill>
                <a:srgbClr val="1B5B93"/>
              </a:solidFill>
            </a:endParaRPr>
          </a:p>
          <a:p>
            <a:pPr indent="-304800" lvl="0" marL="457200" marR="0" rtl="0" algn="l">
              <a:lnSpc>
                <a:spcPct val="150000"/>
              </a:lnSpc>
              <a:spcBef>
                <a:spcPts val="0"/>
              </a:spcBef>
              <a:spcAft>
                <a:spcPts val="0"/>
              </a:spcAft>
              <a:buClr>
                <a:srgbClr val="1B5B93"/>
              </a:buClr>
              <a:buSzPts val="1200"/>
              <a:buChar char="●"/>
            </a:pPr>
            <a:r>
              <a:rPr lang="id" sz="1200" u="sng">
                <a:solidFill>
                  <a:schemeClr val="hlink"/>
                </a:solidFill>
                <a:hlinkClick r:id="rId5"/>
              </a:rPr>
              <a:t>https://www.codementor.io/james_aka_yale/convolutional-neural-networks-the-biologically-inspired-model-iq6s48zms</a:t>
            </a:r>
            <a:r>
              <a:rPr lang="id" sz="1200">
                <a:solidFill>
                  <a:srgbClr val="1B5B93"/>
                </a:solidFill>
              </a:rPr>
              <a:t> </a:t>
            </a:r>
            <a:endParaRPr sz="1200">
              <a:solidFill>
                <a:srgbClr val="1B5B93"/>
              </a:solidFill>
            </a:endParaRPr>
          </a:p>
          <a:p>
            <a:pPr indent="-304800" lvl="0" marL="457200" marR="0" rtl="0" algn="l">
              <a:lnSpc>
                <a:spcPct val="150000"/>
              </a:lnSpc>
              <a:spcBef>
                <a:spcPts val="0"/>
              </a:spcBef>
              <a:spcAft>
                <a:spcPts val="0"/>
              </a:spcAft>
              <a:buClr>
                <a:srgbClr val="1B5B93"/>
              </a:buClr>
              <a:buSzPts val="1200"/>
              <a:buChar char="●"/>
            </a:pPr>
            <a:r>
              <a:rPr lang="id" sz="1200" u="sng">
                <a:solidFill>
                  <a:schemeClr val="hlink"/>
                </a:solidFill>
                <a:hlinkClick r:id="rId6"/>
              </a:rPr>
              <a:t>https://searchenterpriseai.techtarget.com/definition/convolutional-neural-network</a:t>
            </a:r>
            <a:endParaRPr sz="1200">
              <a:solidFill>
                <a:srgbClr val="1B5B93"/>
              </a:solidFill>
            </a:endParaRPr>
          </a:p>
          <a:p>
            <a:pPr indent="-304800" lvl="0" marL="457200" marR="0" rtl="0" algn="l">
              <a:lnSpc>
                <a:spcPct val="150000"/>
              </a:lnSpc>
              <a:spcBef>
                <a:spcPts val="0"/>
              </a:spcBef>
              <a:spcAft>
                <a:spcPts val="0"/>
              </a:spcAft>
              <a:buClr>
                <a:srgbClr val="1B5B93"/>
              </a:buClr>
              <a:buSzPts val="1200"/>
              <a:buChar char="●"/>
            </a:pPr>
            <a:r>
              <a:rPr lang="id" sz="1200" u="sng">
                <a:solidFill>
                  <a:schemeClr val="hlink"/>
                </a:solidFill>
                <a:hlinkClick r:id="rId7"/>
              </a:rPr>
              <a:t>https://towardsdatascience.com/illustrated-guide-to-recurrent-neural-networks-79e5eb8049c9</a:t>
            </a:r>
            <a:endParaRPr sz="1200">
              <a:solidFill>
                <a:srgbClr val="1B5B93"/>
              </a:solidFill>
            </a:endParaRPr>
          </a:p>
          <a:p>
            <a:pPr indent="-304800" lvl="0" marL="457200" marR="0" rtl="0" algn="l">
              <a:lnSpc>
                <a:spcPct val="150000"/>
              </a:lnSpc>
              <a:spcBef>
                <a:spcPts val="0"/>
              </a:spcBef>
              <a:spcAft>
                <a:spcPts val="0"/>
              </a:spcAft>
              <a:buClr>
                <a:srgbClr val="1B5B93"/>
              </a:buClr>
              <a:buSzPts val="1200"/>
              <a:buChar char="●"/>
            </a:pPr>
            <a:r>
              <a:rPr lang="id" sz="1200" u="sng">
                <a:solidFill>
                  <a:schemeClr val="hlink"/>
                </a:solidFill>
                <a:hlinkClick r:id="rId8"/>
              </a:rPr>
              <a:t>https://machinelearningmastery.com/an-introduction-to-recurrent-neural-networks-and-the-math-that-powers-them/</a:t>
            </a:r>
            <a:r>
              <a:rPr lang="id" sz="1200">
                <a:solidFill>
                  <a:srgbClr val="1B5B93"/>
                </a:solidFill>
              </a:rPr>
              <a:t> </a:t>
            </a:r>
            <a:endParaRPr sz="1200">
              <a:solidFill>
                <a:srgbClr val="1B5B93"/>
              </a:solidFill>
            </a:endParaRPr>
          </a:p>
          <a:p>
            <a:pPr indent="-304800" lvl="0" marL="457200" marR="0" rtl="0" algn="l">
              <a:lnSpc>
                <a:spcPct val="150000"/>
              </a:lnSpc>
              <a:spcBef>
                <a:spcPts val="0"/>
              </a:spcBef>
              <a:spcAft>
                <a:spcPts val="0"/>
              </a:spcAft>
              <a:buClr>
                <a:srgbClr val="1B5B93"/>
              </a:buClr>
              <a:buSzPts val="1200"/>
              <a:buChar char="●"/>
            </a:pPr>
            <a:r>
              <a:rPr lang="id" sz="1200">
                <a:solidFill>
                  <a:srgbClr val="1B5B93"/>
                </a:solidFill>
              </a:rPr>
              <a:t>https://docs.opencv.org/4.x/d2/d96/tutorial_py_table_of_contents_imgproc.html</a:t>
            </a:r>
            <a:endParaRPr sz="1200">
              <a:solidFill>
                <a:srgbClr val="1B5B93"/>
              </a:solidFill>
            </a:endParaRPr>
          </a:p>
        </p:txBody>
      </p:sp>
      <p:sp>
        <p:nvSpPr>
          <p:cNvPr id="326" name="Google Shape;326;p34"/>
          <p:cNvSpPr txBox="1"/>
          <p:nvPr/>
        </p:nvSpPr>
        <p:spPr>
          <a:xfrm>
            <a:off x="804300" y="1020150"/>
            <a:ext cx="37677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id" sz="2700">
                <a:solidFill>
                  <a:srgbClr val="1B5B93"/>
                </a:solidFill>
              </a:rPr>
              <a:t>References</a:t>
            </a:r>
            <a:endParaRPr b="1" sz="2700">
              <a:solidFill>
                <a:srgbClr val="1B5B93"/>
              </a:solidFill>
            </a:endParaRPr>
          </a:p>
        </p:txBody>
      </p:sp>
      <p:pic>
        <p:nvPicPr>
          <p:cNvPr id="327" name="Google Shape;327;p34"/>
          <p:cNvPicPr preferRelativeResize="0"/>
          <p:nvPr/>
        </p:nvPicPr>
        <p:blipFill>
          <a:blip r:embed="rId9">
            <a:alphaModFix/>
          </a:blip>
          <a:stretch>
            <a:fillRect/>
          </a:stretch>
        </p:blipFill>
        <p:spPr>
          <a:xfrm>
            <a:off x="7933634" y="51575"/>
            <a:ext cx="1127266" cy="1127250"/>
          </a:xfrm>
          <a:prstGeom prst="rect">
            <a:avLst/>
          </a:prstGeom>
          <a:noFill/>
          <a:ln>
            <a:noFill/>
          </a:ln>
        </p:spPr>
      </p:pic>
      <p:pic>
        <p:nvPicPr>
          <p:cNvPr id="328" name="Google Shape;328;p34"/>
          <p:cNvPicPr preferRelativeResize="0"/>
          <p:nvPr/>
        </p:nvPicPr>
        <p:blipFill>
          <a:blip r:embed="rId10">
            <a:alphaModFix/>
          </a:blip>
          <a:stretch>
            <a:fillRect/>
          </a:stretch>
        </p:blipFill>
        <p:spPr>
          <a:xfrm>
            <a:off x="6733401" y="210259"/>
            <a:ext cx="1330538" cy="8098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nvSpPr>
        <p:spPr>
          <a:xfrm>
            <a:off x="1763368" y="1866180"/>
            <a:ext cx="5617200" cy="1354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id" sz="4000">
                <a:solidFill>
                  <a:srgbClr val="1B5B93"/>
                </a:solidFill>
              </a:rPr>
              <a:t>Introduction to Text and Image Data</a:t>
            </a:r>
            <a:endParaRPr sz="700"/>
          </a:p>
        </p:txBody>
      </p:sp>
      <p:sp>
        <p:nvSpPr>
          <p:cNvPr id="82" name="Google Shape;82;p15"/>
          <p:cNvSpPr/>
          <p:nvPr/>
        </p:nvSpPr>
        <p:spPr>
          <a:xfrm>
            <a:off x="-112842" y="4016318"/>
            <a:ext cx="1716300" cy="1234200"/>
          </a:xfrm>
          <a:prstGeom prst="rect">
            <a:avLst/>
          </a:prstGeom>
          <a:solidFill>
            <a:srgbClr val="A5C3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 name="Google Shape;83;p15"/>
          <p:cNvSpPr/>
          <p:nvPr/>
        </p:nvSpPr>
        <p:spPr>
          <a:xfrm>
            <a:off x="7540518" y="-115905"/>
            <a:ext cx="1734000" cy="1243200"/>
          </a:xfrm>
          <a:prstGeom prst="rect">
            <a:avLst/>
          </a:prstGeom>
          <a:solidFill>
            <a:srgbClr val="A5C3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4" name="Google Shape;84;p15"/>
          <p:cNvGrpSpPr/>
          <p:nvPr/>
        </p:nvGrpSpPr>
        <p:grpSpPr>
          <a:xfrm>
            <a:off x="-441156" y="-1945921"/>
            <a:ext cx="2044666" cy="3073050"/>
            <a:chOff x="0" y="0"/>
            <a:chExt cx="5452443" cy="8194800"/>
          </a:xfrm>
        </p:grpSpPr>
        <p:sp>
          <p:nvSpPr>
            <p:cNvPr id="85" name="Google Shape;85;p15"/>
            <p:cNvSpPr/>
            <p:nvPr/>
          </p:nvSpPr>
          <p:spPr>
            <a:xfrm>
              <a:off x="0"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 name="Google Shape;86;p15"/>
            <p:cNvSpPr/>
            <p:nvPr/>
          </p:nvSpPr>
          <p:spPr>
            <a:xfrm>
              <a:off x="1646481"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 name="Google Shape;87;p15"/>
            <p:cNvSpPr/>
            <p:nvPr/>
          </p:nvSpPr>
          <p:spPr>
            <a:xfrm>
              <a:off x="3292962"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 name="Google Shape;88;p15"/>
            <p:cNvSpPr/>
            <p:nvPr/>
          </p:nvSpPr>
          <p:spPr>
            <a:xfrm>
              <a:off x="4939443"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89" name="Google Shape;89;p15"/>
          <p:cNvGrpSpPr/>
          <p:nvPr/>
        </p:nvGrpSpPr>
        <p:grpSpPr>
          <a:xfrm>
            <a:off x="7540518" y="4016318"/>
            <a:ext cx="2044666" cy="3073050"/>
            <a:chOff x="0" y="0"/>
            <a:chExt cx="5452443" cy="8194800"/>
          </a:xfrm>
        </p:grpSpPr>
        <p:sp>
          <p:nvSpPr>
            <p:cNvPr id="90" name="Google Shape;90;p15"/>
            <p:cNvSpPr/>
            <p:nvPr/>
          </p:nvSpPr>
          <p:spPr>
            <a:xfrm>
              <a:off x="0"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 name="Google Shape;91;p15"/>
            <p:cNvSpPr/>
            <p:nvPr/>
          </p:nvSpPr>
          <p:spPr>
            <a:xfrm>
              <a:off x="1646481"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 name="Google Shape;92;p15"/>
            <p:cNvSpPr/>
            <p:nvPr/>
          </p:nvSpPr>
          <p:spPr>
            <a:xfrm>
              <a:off x="3292962"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 name="Google Shape;93;p15"/>
            <p:cNvSpPr/>
            <p:nvPr/>
          </p:nvSpPr>
          <p:spPr>
            <a:xfrm>
              <a:off x="4939443"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94" name="Google Shape;94;p15"/>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95" name="Google Shape;95;p15"/>
          <p:cNvPicPr preferRelativeResize="0"/>
          <p:nvPr/>
        </p:nvPicPr>
        <p:blipFill>
          <a:blip r:embed="rId4">
            <a:alphaModFix/>
          </a:blip>
          <a:stretch>
            <a:fillRect/>
          </a:stretch>
        </p:blipFill>
        <p:spPr>
          <a:xfrm>
            <a:off x="6733401" y="210259"/>
            <a:ext cx="1330538" cy="8098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nvSpPr>
        <p:spPr>
          <a:xfrm>
            <a:off x="21025" y="244400"/>
            <a:ext cx="91020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id" sz="4000">
                <a:solidFill>
                  <a:srgbClr val="1B5B93"/>
                </a:solidFill>
              </a:rPr>
              <a:t>Preprocessing on Text Data</a:t>
            </a:r>
            <a:endParaRPr sz="700"/>
          </a:p>
        </p:txBody>
      </p:sp>
      <p:grpSp>
        <p:nvGrpSpPr>
          <p:cNvPr id="101" name="Google Shape;101;p16"/>
          <p:cNvGrpSpPr/>
          <p:nvPr/>
        </p:nvGrpSpPr>
        <p:grpSpPr>
          <a:xfrm>
            <a:off x="3357440" y="3470048"/>
            <a:ext cx="2429100" cy="938663"/>
            <a:chOff x="0" y="-66675"/>
            <a:chExt cx="6477600" cy="2503100"/>
          </a:xfrm>
        </p:grpSpPr>
        <p:sp>
          <p:nvSpPr>
            <p:cNvPr id="102" name="Google Shape;102;p16"/>
            <p:cNvSpPr txBox="1"/>
            <p:nvPr/>
          </p:nvSpPr>
          <p:spPr>
            <a:xfrm>
              <a:off x="0" y="-66675"/>
              <a:ext cx="6477600" cy="6978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id" sz="1700">
                  <a:solidFill>
                    <a:srgbClr val="1B5B93"/>
                  </a:solidFill>
                </a:rPr>
                <a:t>Vectorization</a:t>
              </a:r>
              <a:endParaRPr sz="700"/>
            </a:p>
          </p:txBody>
        </p:sp>
        <p:sp>
          <p:nvSpPr>
            <p:cNvPr id="103" name="Google Shape;103;p16"/>
            <p:cNvSpPr txBox="1"/>
            <p:nvPr/>
          </p:nvSpPr>
          <p:spPr>
            <a:xfrm>
              <a:off x="0" y="1287125"/>
              <a:ext cx="6477600" cy="1149300"/>
            </a:xfrm>
            <a:prstGeom prst="rect">
              <a:avLst/>
            </a:prstGeom>
            <a:noFill/>
            <a:ln>
              <a:noFill/>
            </a:ln>
          </p:spPr>
          <p:txBody>
            <a:bodyPr anchorCtr="0" anchor="t" bIns="0" lIns="0" spcFirstLastPara="1" rIns="0" wrap="square" tIns="0">
              <a:spAutoFit/>
            </a:bodyPr>
            <a:lstStyle/>
            <a:p>
              <a:pPr indent="0" lvl="0" marL="0" marR="0" rtl="0" algn="l">
                <a:lnSpc>
                  <a:spcPct val="149979"/>
                </a:lnSpc>
                <a:spcBef>
                  <a:spcPts val="0"/>
                </a:spcBef>
                <a:spcAft>
                  <a:spcPts val="0"/>
                </a:spcAft>
                <a:buNone/>
              </a:pPr>
              <a:r>
                <a:rPr lang="id" sz="700">
                  <a:solidFill>
                    <a:srgbClr val="1B5B93"/>
                  </a:solidFill>
                </a:rPr>
                <a:t>Vectorization is a technique in text processing that used to transform text into representative vector using some method such as TF-IDF, CountVectorizer, Word Embedding, etc.</a:t>
              </a:r>
              <a:endParaRPr sz="700"/>
            </a:p>
          </p:txBody>
        </p:sp>
      </p:grpSp>
      <p:grpSp>
        <p:nvGrpSpPr>
          <p:cNvPr id="104" name="Google Shape;104;p16"/>
          <p:cNvGrpSpPr/>
          <p:nvPr/>
        </p:nvGrpSpPr>
        <p:grpSpPr>
          <a:xfrm>
            <a:off x="514350" y="3470048"/>
            <a:ext cx="2429100" cy="1423425"/>
            <a:chOff x="0" y="-66675"/>
            <a:chExt cx="6477600" cy="3795800"/>
          </a:xfrm>
        </p:grpSpPr>
        <p:sp>
          <p:nvSpPr>
            <p:cNvPr id="105" name="Google Shape;105;p16"/>
            <p:cNvSpPr txBox="1"/>
            <p:nvPr/>
          </p:nvSpPr>
          <p:spPr>
            <a:xfrm>
              <a:off x="0" y="-66675"/>
              <a:ext cx="6477600" cy="6978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id" sz="1700">
                  <a:solidFill>
                    <a:srgbClr val="1B5B93"/>
                  </a:solidFill>
                </a:rPr>
                <a:t>Stemming</a:t>
              </a:r>
              <a:endParaRPr sz="700"/>
            </a:p>
          </p:txBody>
        </p:sp>
        <p:sp>
          <p:nvSpPr>
            <p:cNvPr id="106" name="Google Shape;106;p16"/>
            <p:cNvSpPr txBox="1"/>
            <p:nvPr/>
          </p:nvSpPr>
          <p:spPr>
            <a:xfrm>
              <a:off x="0" y="1287125"/>
              <a:ext cx="6477600" cy="2442000"/>
            </a:xfrm>
            <a:prstGeom prst="rect">
              <a:avLst/>
            </a:prstGeom>
            <a:noFill/>
            <a:ln>
              <a:noFill/>
            </a:ln>
          </p:spPr>
          <p:txBody>
            <a:bodyPr anchorCtr="0" anchor="t" bIns="0" lIns="0" spcFirstLastPara="1" rIns="0" wrap="square" tIns="0">
              <a:spAutoFit/>
            </a:bodyPr>
            <a:lstStyle/>
            <a:p>
              <a:pPr indent="0" lvl="0" marL="0" marR="0" rtl="0" algn="l">
                <a:lnSpc>
                  <a:spcPct val="149979"/>
                </a:lnSpc>
                <a:spcBef>
                  <a:spcPts val="0"/>
                </a:spcBef>
                <a:spcAft>
                  <a:spcPts val="0"/>
                </a:spcAft>
                <a:buNone/>
              </a:pPr>
              <a:r>
                <a:rPr lang="id" sz="700">
                  <a:solidFill>
                    <a:srgbClr val="1B5B93"/>
                  </a:solidFill>
                </a:rPr>
                <a:t>In linguistic morphology and information retrieval, stemming is the process of reducing inflected (or sometimes derived) words to their word stem, base or root form.</a:t>
              </a:r>
              <a:endParaRPr sz="700">
                <a:solidFill>
                  <a:srgbClr val="1B5B93"/>
                </a:solidFill>
              </a:endParaRPr>
            </a:p>
            <a:p>
              <a:pPr indent="0" lvl="0" marL="0" marR="0" rtl="0" algn="l">
                <a:lnSpc>
                  <a:spcPct val="149979"/>
                </a:lnSpc>
                <a:spcBef>
                  <a:spcPts val="0"/>
                </a:spcBef>
                <a:spcAft>
                  <a:spcPts val="0"/>
                </a:spcAft>
                <a:buNone/>
              </a:pPr>
              <a:r>
                <a:rPr lang="id" sz="700">
                  <a:solidFill>
                    <a:srgbClr val="1B5B93"/>
                  </a:solidFill>
                </a:rPr>
                <a:t>Example :</a:t>
              </a:r>
              <a:endParaRPr sz="700">
                <a:solidFill>
                  <a:srgbClr val="1B5B93"/>
                </a:solidFill>
              </a:endParaRPr>
            </a:p>
            <a:p>
              <a:pPr indent="0" lvl="0" marL="0" marR="0" rtl="0" algn="l">
                <a:lnSpc>
                  <a:spcPct val="149979"/>
                </a:lnSpc>
                <a:spcBef>
                  <a:spcPts val="0"/>
                </a:spcBef>
                <a:spcAft>
                  <a:spcPts val="0"/>
                </a:spcAft>
                <a:buNone/>
              </a:pPr>
              <a:r>
                <a:rPr lang="id" sz="700">
                  <a:solidFill>
                    <a:srgbClr val="1B5B93"/>
                  </a:solidFill>
                </a:rPr>
                <a:t>Memukul, dipukul -&gt; pukul</a:t>
              </a:r>
              <a:endParaRPr sz="700">
                <a:solidFill>
                  <a:srgbClr val="1B5B93"/>
                </a:solidFill>
              </a:endParaRPr>
            </a:p>
            <a:p>
              <a:pPr indent="0" lvl="0" marL="0" marR="0" rtl="0" algn="l">
                <a:lnSpc>
                  <a:spcPct val="149979"/>
                </a:lnSpc>
                <a:spcBef>
                  <a:spcPts val="0"/>
                </a:spcBef>
                <a:spcAft>
                  <a:spcPts val="0"/>
                </a:spcAft>
                <a:buNone/>
              </a:pPr>
              <a:r>
                <a:rPr lang="id" sz="700">
                  <a:solidFill>
                    <a:srgbClr val="1B5B93"/>
                  </a:solidFill>
                </a:rPr>
                <a:t>Membuat -&gt; buat</a:t>
              </a:r>
              <a:endParaRPr sz="700">
                <a:solidFill>
                  <a:srgbClr val="1B5B93"/>
                </a:solidFill>
              </a:endParaRPr>
            </a:p>
          </p:txBody>
        </p:sp>
      </p:grpSp>
      <p:grpSp>
        <p:nvGrpSpPr>
          <p:cNvPr id="107" name="Google Shape;107;p16"/>
          <p:cNvGrpSpPr/>
          <p:nvPr/>
        </p:nvGrpSpPr>
        <p:grpSpPr>
          <a:xfrm>
            <a:off x="6200541" y="1307098"/>
            <a:ext cx="2429100" cy="1908188"/>
            <a:chOff x="0" y="-66675"/>
            <a:chExt cx="6477600" cy="5088500"/>
          </a:xfrm>
        </p:grpSpPr>
        <p:sp>
          <p:nvSpPr>
            <p:cNvPr id="108" name="Google Shape;108;p16"/>
            <p:cNvSpPr txBox="1"/>
            <p:nvPr/>
          </p:nvSpPr>
          <p:spPr>
            <a:xfrm>
              <a:off x="0" y="-66675"/>
              <a:ext cx="6477600" cy="6978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id" sz="1700">
                  <a:solidFill>
                    <a:srgbClr val="1B5B93"/>
                  </a:solidFill>
                </a:rPr>
                <a:t>Stopword Removal</a:t>
              </a:r>
              <a:endParaRPr sz="1700">
                <a:solidFill>
                  <a:srgbClr val="1B5B93"/>
                </a:solidFill>
              </a:endParaRPr>
            </a:p>
          </p:txBody>
        </p:sp>
        <p:sp>
          <p:nvSpPr>
            <p:cNvPr id="109" name="Google Shape;109;p16"/>
            <p:cNvSpPr txBox="1"/>
            <p:nvPr/>
          </p:nvSpPr>
          <p:spPr>
            <a:xfrm>
              <a:off x="0" y="1287125"/>
              <a:ext cx="6477600" cy="3734700"/>
            </a:xfrm>
            <a:prstGeom prst="rect">
              <a:avLst/>
            </a:prstGeom>
            <a:noFill/>
            <a:ln>
              <a:noFill/>
            </a:ln>
          </p:spPr>
          <p:txBody>
            <a:bodyPr anchorCtr="0" anchor="t" bIns="0" lIns="0" spcFirstLastPara="1" rIns="0" wrap="square" tIns="0">
              <a:spAutoFit/>
            </a:bodyPr>
            <a:lstStyle/>
            <a:p>
              <a:pPr indent="0" lvl="0" marL="0" marR="0" rtl="0" algn="l">
                <a:lnSpc>
                  <a:spcPct val="149979"/>
                </a:lnSpc>
                <a:spcBef>
                  <a:spcPts val="0"/>
                </a:spcBef>
                <a:spcAft>
                  <a:spcPts val="0"/>
                </a:spcAft>
                <a:buNone/>
              </a:pPr>
              <a:r>
                <a:rPr lang="id" sz="700">
                  <a:solidFill>
                    <a:srgbClr val="1B5B93"/>
                  </a:solidFill>
                </a:rPr>
                <a:t>In computing, stop words are words which are filtered out before or after processing of natural language data (text). Though “stop words” usually refers to the most common words in a language, there is no single universal list of stop words used by all natural language processing tools, and indeed not all tools even use such a list. The purpose of stopwords filtering is to focus on “meaningful” words in sentences/documents.</a:t>
              </a:r>
              <a:endParaRPr sz="700">
                <a:solidFill>
                  <a:srgbClr val="1B5B93"/>
                </a:solidFill>
              </a:endParaRPr>
            </a:p>
            <a:p>
              <a:pPr indent="0" lvl="0" marL="0" marR="0" rtl="0" algn="r">
                <a:lnSpc>
                  <a:spcPct val="149979"/>
                </a:lnSpc>
                <a:spcBef>
                  <a:spcPts val="0"/>
                </a:spcBef>
                <a:spcAft>
                  <a:spcPts val="0"/>
                </a:spcAft>
                <a:buNone/>
              </a:pPr>
              <a:r>
                <a:t/>
              </a:r>
              <a:endParaRPr sz="700">
                <a:solidFill>
                  <a:srgbClr val="1B5B93"/>
                </a:solidFill>
              </a:endParaRPr>
            </a:p>
          </p:txBody>
        </p:sp>
      </p:grpSp>
      <p:grpSp>
        <p:nvGrpSpPr>
          <p:cNvPr id="110" name="Google Shape;110;p16"/>
          <p:cNvGrpSpPr/>
          <p:nvPr/>
        </p:nvGrpSpPr>
        <p:grpSpPr>
          <a:xfrm>
            <a:off x="3357452" y="1307098"/>
            <a:ext cx="2429100" cy="1908188"/>
            <a:chOff x="0" y="-66675"/>
            <a:chExt cx="6477600" cy="5088500"/>
          </a:xfrm>
        </p:grpSpPr>
        <p:sp>
          <p:nvSpPr>
            <p:cNvPr id="111" name="Google Shape;111;p16"/>
            <p:cNvSpPr txBox="1"/>
            <p:nvPr/>
          </p:nvSpPr>
          <p:spPr>
            <a:xfrm>
              <a:off x="0" y="-66675"/>
              <a:ext cx="6477600" cy="6978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id" sz="1700">
                  <a:solidFill>
                    <a:srgbClr val="1B5B93"/>
                  </a:solidFill>
                </a:rPr>
                <a:t>Slang Words Handling</a:t>
              </a:r>
              <a:endParaRPr sz="1700">
                <a:solidFill>
                  <a:srgbClr val="1B5B93"/>
                </a:solidFill>
              </a:endParaRPr>
            </a:p>
          </p:txBody>
        </p:sp>
        <p:sp>
          <p:nvSpPr>
            <p:cNvPr id="112" name="Google Shape;112;p16"/>
            <p:cNvSpPr txBox="1"/>
            <p:nvPr/>
          </p:nvSpPr>
          <p:spPr>
            <a:xfrm>
              <a:off x="0" y="1287125"/>
              <a:ext cx="6477600" cy="3734700"/>
            </a:xfrm>
            <a:prstGeom prst="rect">
              <a:avLst/>
            </a:prstGeom>
            <a:noFill/>
            <a:ln>
              <a:noFill/>
            </a:ln>
          </p:spPr>
          <p:txBody>
            <a:bodyPr anchorCtr="0" anchor="t" bIns="0" lIns="0" spcFirstLastPara="1" rIns="0" wrap="square" tIns="0">
              <a:spAutoFit/>
            </a:bodyPr>
            <a:lstStyle/>
            <a:p>
              <a:pPr indent="0" lvl="0" marL="0" marR="0" rtl="0" algn="l">
                <a:lnSpc>
                  <a:spcPct val="149979"/>
                </a:lnSpc>
                <a:spcBef>
                  <a:spcPts val="0"/>
                </a:spcBef>
                <a:spcAft>
                  <a:spcPts val="0"/>
                </a:spcAft>
                <a:buNone/>
              </a:pPr>
              <a:r>
                <a:rPr lang="id" sz="700">
                  <a:solidFill>
                    <a:srgbClr val="1B5B93"/>
                  </a:solidFill>
                </a:rPr>
                <a:t>We write a dictionary to map slang word into formal word. The purpose is to normalize words from different form that have same meaning into same formal word.</a:t>
              </a:r>
              <a:endParaRPr sz="700">
                <a:solidFill>
                  <a:srgbClr val="1B5B93"/>
                </a:solidFill>
              </a:endParaRPr>
            </a:p>
            <a:p>
              <a:pPr indent="0" lvl="0" marL="0" marR="0" rtl="0" algn="l">
                <a:lnSpc>
                  <a:spcPct val="149979"/>
                </a:lnSpc>
                <a:spcBef>
                  <a:spcPts val="0"/>
                </a:spcBef>
                <a:spcAft>
                  <a:spcPts val="0"/>
                </a:spcAft>
                <a:buNone/>
              </a:pPr>
              <a:r>
                <a:rPr lang="id" sz="700">
                  <a:solidFill>
                    <a:srgbClr val="1B5B93"/>
                  </a:solidFill>
                </a:rPr>
                <a:t>Example :</a:t>
              </a:r>
              <a:endParaRPr sz="700">
                <a:solidFill>
                  <a:srgbClr val="1B5B93"/>
                </a:solidFill>
              </a:endParaRPr>
            </a:p>
            <a:p>
              <a:pPr indent="-273050" lvl="0" marL="457200" marR="0" rtl="0" algn="l">
                <a:lnSpc>
                  <a:spcPct val="149979"/>
                </a:lnSpc>
                <a:spcBef>
                  <a:spcPts val="0"/>
                </a:spcBef>
                <a:spcAft>
                  <a:spcPts val="0"/>
                </a:spcAft>
                <a:buClr>
                  <a:srgbClr val="1B5B93"/>
                </a:buClr>
                <a:buSzPts val="700"/>
                <a:buAutoNum type="arabicPeriod"/>
              </a:pPr>
              <a:r>
                <a:rPr lang="id" sz="700">
                  <a:solidFill>
                    <a:srgbClr val="1B5B93"/>
                  </a:solidFill>
                </a:rPr>
                <a:t>Mantab -&gt; mantap</a:t>
              </a:r>
              <a:endParaRPr sz="700">
                <a:solidFill>
                  <a:srgbClr val="1B5B93"/>
                </a:solidFill>
              </a:endParaRPr>
            </a:p>
            <a:p>
              <a:pPr indent="-273050" lvl="0" marL="457200" marR="0" rtl="0" algn="l">
                <a:lnSpc>
                  <a:spcPct val="149979"/>
                </a:lnSpc>
                <a:spcBef>
                  <a:spcPts val="0"/>
                </a:spcBef>
                <a:spcAft>
                  <a:spcPts val="0"/>
                </a:spcAft>
                <a:buClr>
                  <a:srgbClr val="1B5B93"/>
                </a:buClr>
                <a:buSzPts val="700"/>
                <a:buAutoNum type="arabicPeriod"/>
              </a:pPr>
              <a:r>
                <a:rPr lang="id" sz="700">
                  <a:solidFill>
                    <a:srgbClr val="1B5B93"/>
                  </a:solidFill>
                </a:rPr>
                <a:t>Klo -&gt; kalau</a:t>
              </a:r>
              <a:endParaRPr sz="700">
                <a:solidFill>
                  <a:srgbClr val="1B5B93"/>
                </a:solidFill>
              </a:endParaRPr>
            </a:p>
            <a:p>
              <a:pPr indent="-273050" lvl="0" marL="457200" marR="0" rtl="0" algn="l">
                <a:lnSpc>
                  <a:spcPct val="149979"/>
                </a:lnSpc>
                <a:spcBef>
                  <a:spcPts val="0"/>
                </a:spcBef>
                <a:spcAft>
                  <a:spcPts val="0"/>
                </a:spcAft>
                <a:buClr>
                  <a:srgbClr val="1B5B93"/>
                </a:buClr>
                <a:buSzPts val="700"/>
                <a:buAutoNum type="arabicPeriod"/>
              </a:pPr>
              <a:r>
                <a:rPr lang="id" sz="700">
                  <a:solidFill>
                    <a:srgbClr val="1B5B93"/>
                  </a:solidFill>
                </a:rPr>
                <a:t>Yg -&gt; yang</a:t>
              </a:r>
              <a:endParaRPr sz="700">
                <a:solidFill>
                  <a:srgbClr val="1B5B93"/>
                </a:solidFill>
              </a:endParaRPr>
            </a:p>
            <a:p>
              <a:pPr indent="-273050" lvl="0" marL="457200" marR="0" rtl="0" algn="l">
                <a:lnSpc>
                  <a:spcPct val="149979"/>
                </a:lnSpc>
                <a:spcBef>
                  <a:spcPts val="0"/>
                </a:spcBef>
                <a:spcAft>
                  <a:spcPts val="0"/>
                </a:spcAft>
                <a:buClr>
                  <a:srgbClr val="1B5B93"/>
                </a:buClr>
                <a:buSzPts val="700"/>
                <a:buAutoNum type="arabicPeriod"/>
              </a:pPr>
              <a:r>
                <a:rPr lang="id" sz="700">
                  <a:solidFill>
                    <a:srgbClr val="1B5B93"/>
                  </a:solidFill>
                </a:rPr>
                <a:t>Krn -&gt; karena</a:t>
              </a:r>
              <a:endParaRPr sz="700">
                <a:solidFill>
                  <a:srgbClr val="1B5B93"/>
                </a:solidFill>
              </a:endParaRPr>
            </a:p>
            <a:p>
              <a:pPr indent="0" lvl="0" marL="0" marR="0" rtl="0" algn="l">
                <a:lnSpc>
                  <a:spcPct val="149979"/>
                </a:lnSpc>
                <a:spcBef>
                  <a:spcPts val="0"/>
                </a:spcBef>
                <a:spcAft>
                  <a:spcPts val="0"/>
                </a:spcAft>
                <a:buNone/>
              </a:pPr>
              <a:r>
                <a:t/>
              </a:r>
              <a:endParaRPr sz="700">
                <a:solidFill>
                  <a:srgbClr val="1B5B93"/>
                </a:solidFill>
              </a:endParaRPr>
            </a:p>
          </p:txBody>
        </p:sp>
      </p:grpSp>
      <p:grpSp>
        <p:nvGrpSpPr>
          <p:cNvPr id="113" name="Google Shape;113;p16"/>
          <p:cNvGrpSpPr/>
          <p:nvPr/>
        </p:nvGrpSpPr>
        <p:grpSpPr>
          <a:xfrm>
            <a:off x="514363" y="1307098"/>
            <a:ext cx="2429100" cy="1261763"/>
            <a:chOff x="0" y="-66675"/>
            <a:chExt cx="6477600" cy="3364700"/>
          </a:xfrm>
        </p:grpSpPr>
        <p:sp>
          <p:nvSpPr>
            <p:cNvPr id="114" name="Google Shape;114;p16"/>
            <p:cNvSpPr txBox="1"/>
            <p:nvPr/>
          </p:nvSpPr>
          <p:spPr>
            <a:xfrm>
              <a:off x="0" y="-66675"/>
              <a:ext cx="6477600" cy="6978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id" sz="1700">
                  <a:solidFill>
                    <a:srgbClr val="1B5B93"/>
                  </a:solidFill>
                </a:rPr>
                <a:t>Case Folding</a:t>
              </a:r>
              <a:endParaRPr sz="700"/>
            </a:p>
          </p:txBody>
        </p:sp>
        <p:sp>
          <p:nvSpPr>
            <p:cNvPr id="115" name="Google Shape;115;p16"/>
            <p:cNvSpPr txBox="1"/>
            <p:nvPr/>
          </p:nvSpPr>
          <p:spPr>
            <a:xfrm>
              <a:off x="0" y="1287125"/>
              <a:ext cx="6477600" cy="2010900"/>
            </a:xfrm>
            <a:prstGeom prst="rect">
              <a:avLst/>
            </a:prstGeom>
            <a:noFill/>
            <a:ln>
              <a:noFill/>
            </a:ln>
          </p:spPr>
          <p:txBody>
            <a:bodyPr anchorCtr="0" anchor="t" bIns="0" lIns="0" spcFirstLastPara="1" rIns="0" wrap="square" tIns="0">
              <a:spAutoFit/>
            </a:bodyPr>
            <a:lstStyle/>
            <a:p>
              <a:pPr indent="0" lvl="0" marL="0" marR="0" rtl="0" algn="l">
                <a:lnSpc>
                  <a:spcPct val="149979"/>
                </a:lnSpc>
                <a:spcBef>
                  <a:spcPts val="0"/>
                </a:spcBef>
                <a:spcAft>
                  <a:spcPts val="0"/>
                </a:spcAft>
                <a:buNone/>
              </a:pPr>
              <a:r>
                <a:rPr lang="id" sz="700">
                  <a:solidFill>
                    <a:srgbClr val="1B5B93"/>
                  </a:solidFill>
                </a:rPr>
                <a:t>Case folding is an operation to convert all text into </a:t>
              </a:r>
              <a:r>
                <a:rPr b="1" lang="id" sz="700">
                  <a:solidFill>
                    <a:srgbClr val="1B5B93"/>
                  </a:solidFill>
                </a:rPr>
                <a:t>lowercase </a:t>
              </a:r>
              <a:r>
                <a:rPr lang="id" sz="700">
                  <a:solidFill>
                    <a:srgbClr val="1B5B93"/>
                  </a:solidFill>
                </a:rPr>
                <a:t>or </a:t>
              </a:r>
              <a:r>
                <a:rPr b="1" lang="id" sz="700">
                  <a:solidFill>
                    <a:srgbClr val="1B5B93"/>
                  </a:solidFill>
                </a:rPr>
                <a:t>uppercase</a:t>
              </a:r>
              <a:r>
                <a:rPr lang="id" sz="700">
                  <a:solidFill>
                    <a:srgbClr val="1B5B93"/>
                  </a:solidFill>
                </a:rPr>
                <a:t>. The purpose of this operation is to  normalize words into the same form in case (e.g. “The” and “the” will be treated as two different unigrams if no case-folding).</a:t>
              </a:r>
              <a:endParaRPr sz="700">
                <a:solidFill>
                  <a:srgbClr val="1B5B93"/>
                </a:solidFill>
              </a:endParaRPr>
            </a:p>
            <a:p>
              <a:pPr indent="0" lvl="0" marL="0" marR="0" rtl="0" algn="l">
                <a:lnSpc>
                  <a:spcPct val="149979"/>
                </a:lnSpc>
                <a:spcBef>
                  <a:spcPts val="0"/>
                </a:spcBef>
                <a:spcAft>
                  <a:spcPts val="0"/>
                </a:spcAft>
                <a:buNone/>
              </a:pPr>
              <a:r>
                <a:t/>
              </a:r>
              <a:endParaRPr sz="700">
                <a:solidFill>
                  <a:srgbClr val="1B5B93"/>
                </a:solidFill>
              </a:endParaRPr>
            </a:p>
          </p:txBody>
        </p:sp>
      </p:grpSp>
      <p:pic>
        <p:nvPicPr>
          <p:cNvPr id="116" name="Google Shape;116;p16"/>
          <p:cNvPicPr preferRelativeResize="0"/>
          <p:nvPr/>
        </p:nvPicPr>
        <p:blipFill>
          <a:blip r:embed="rId3">
            <a:alphaModFix/>
          </a:blip>
          <a:stretch>
            <a:fillRect/>
          </a:stretch>
        </p:blipFill>
        <p:spPr>
          <a:xfrm>
            <a:off x="7938384" y="3879625"/>
            <a:ext cx="1127266" cy="1127250"/>
          </a:xfrm>
          <a:prstGeom prst="rect">
            <a:avLst/>
          </a:prstGeom>
          <a:noFill/>
          <a:ln>
            <a:noFill/>
          </a:ln>
        </p:spPr>
      </p:pic>
      <p:pic>
        <p:nvPicPr>
          <p:cNvPr id="117" name="Google Shape;117;p16"/>
          <p:cNvPicPr preferRelativeResize="0"/>
          <p:nvPr/>
        </p:nvPicPr>
        <p:blipFill>
          <a:blip r:embed="rId4">
            <a:alphaModFix/>
          </a:blip>
          <a:stretch>
            <a:fillRect/>
          </a:stretch>
        </p:blipFill>
        <p:spPr>
          <a:xfrm>
            <a:off x="6738151" y="4038309"/>
            <a:ext cx="1330538" cy="809883"/>
          </a:xfrm>
          <a:prstGeom prst="rect">
            <a:avLst/>
          </a:prstGeom>
          <a:noFill/>
          <a:ln>
            <a:noFill/>
          </a:ln>
        </p:spPr>
      </p:pic>
      <p:cxnSp>
        <p:nvCxnSpPr>
          <p:cNvPr id="118" name="Google Shape;118;p16"/>
          <p:cNvCxnSpPr/>
          <p:nvPr/>
        </p:nvCxnSpPr>
        <p:spPr>
          <a:xfrm>
            <a:off x="21025" y="1085600"/>
            <a:ext cx="9102000" cy="0"/>
          </a:xfrm>
          <a:prstGeom prst="straightConnector1">
            <a:avLst/>
          </a:prstGeom>
          <a:noFill/>
          <a:ln cap="flat" cmpd="sng" w="28575">
            <a:solidFill>
              <a:srgbClr val="33597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id">
                <a:solidFill>
                  <a:srgbClr val="1B5B93"/>
                </a:solidFill>
              </a:rPr>
              <a:t>Preprocessing on Image Data</a:t>
            </a:r>
            <a:endParaRPr>
              <a:solidFill>
                <a:srgbClr val="1B5B93"/>
              </a:solidFill>
            </a:endParaRPr>
          </a:p>
        </p:txBody>
      </p:sp>
      <p:pic>
        <p:nvPicPr>
          <p:cNvPr id="124" name="Google Shape;124;p17"/>
          <p:cNvPicPr preferRelativeResize="0"/>
          <p:nvPr/>
        </p:nvPicPr>
        <p:blipFill>
          <a:blip r:embed="rId3">
            <a:alphaModFix/>
          </a:blip>
          <a:stretch>
            <a:fillRect/>
          </a:stretch>
        </p:blipFill>
        <p:spPr>
          <a:xfrm>
            <a:off x="3185650" y="1477238"/>
            <a:ext cx="5719501" cy="3004113"/>
          </a:xfrm>
          <a:prstGeom prst="rect">
            <a:avLst/>
          </a:prstGeom>
          <a:noFill/>
          <a:ln>
            <a:noFill/>
          </a:ln>
        </p:spPr>
      </p:pic>
      <p:sp>
        <p:nvSpPr>
          <p:cNvPr id="125" name="Google Shape;125;p17"/>
          <p:cNvSpPr txBox="1"/>
          <p:nvPr>
            <p:ph idx="1" type="body"/>
          </p:nvPr>
        </p:nvSpPr>
        <p:spPr>
          <a:xfrm>
            <a:off x="311700" y="2189700"/>
            <a:ext cx="2808000" cy="1579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id" sz="1600"/>
              <a:t>Changing Color Space</a:t>
            </a:r>
            <a:endParaRPr b="1" sz="1600"/>
          </a:p>
          <a:p>
            <a:pPr indent="0" lvl="0" marL="0" rtl="0" algn="l">
              <a:spcBef>
                <a:spcPts val="1200"/>
              </a:spcBef>
              <a:spcAft>
                <a:spcPts val="1200"/>
              </a:spcAft>
              <a:buNone/>
            </a:pPr>
            <a:r>
              <a:rPr lang="id" sz="1600"/>
              <a:t>Color spaces are a way to represent the color channels present in the image that gives the image that particular hue.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1B5B93"/>
                </a:solidFill>
              </a:rPr>
              <a:t>Preprocessing on Image Data</a:t>
            </a:r>
            <a:endParaRPr>
              <a:solidFill>
                <a:srgbClr val="1B5B93"/>
              </a:solidFill>
            </a:endParaRPr>
          </a:p>
        </p:txBody>
      </p:sp>
      <p:sp>
        <p:nvSpPr>
          <p:cNvPr id="131" name="Google Shape;131;p18"/>
          <p:cNvSpPr txBox="1"/>
          <p:nvPr/>
        </p:nvSpPr>
        <p:spPr>
          <a:xfrm>
            <a:off x="1123975" y="1017725"/>
            <a:ext cx="734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a:t>Morphological Transformation</a:t>
            </a:r>
            <a:endParaRPr b="1"/>
          </a:p>
        </p:txBody>
      </p:sp>
      <p:pic>
        <p:nvPicPr>
          <p:cNvPr id="132" name="Google Shape;132;p18"/>
          <p:cNvPicPr preferRelativeResize="0"/>
          <p:nvPr/>
        </p:nvPicPr>
        <p:blipFill>
          <a:blip r:embed="rId3">
            <a:alphaModFix/>
          </a:blip>
          <a:stretch>
            <a:fillRect/>
          </a:stretch>
        </p:blipFill>
        <p:spPr>
          <a:xfrm>
            <a:off x="1308075" y="1570325"/>
            <a:ext cx="1066800" cy="1428750"/>
          </a:xfrm>
          <a:prstGeom prst="rect">
            <a:avLst/>
          </a:prstGeom>
          <a:noFill/>
          <a:ln>
            <a:noFill/>
          </a:ln>
        </p:spPr>
      </p:pic>
      <p:pic>
        <p:nvPicPr>
          <p:cNvPr id="133" name="Google Shape;133;p18"/>
          <p:cNvPicPr preferRelativeResize="0"/>
          <p:nvPr/>
        </p:nvPicPr>
        <p:blipFill>
          <a:blip r:embed="rId4">
            <a:alphaModFix/>
          </a:blip>
          <a:stretch>
            <a:fillRect/>
          </a:stretch>
        </p:blipFill>
        <p:spPr>
          <a:xfrm>
            <a:off x="692700" y="3365175"/>
            <a:ext cx="1066800" cy="1428750"/>
          </a:xfrm>
          <a:prstGeom prst="rect">
            <a:avLst/>
          </a:prstGeom>
          <a:noFill/>
          <a:ln>
            <a:noFill/>
          </a:ln>
        </p:spPr>
      </p:pic>
      <p:pic>
        <p:nvPicPr>
          <p:cNvPr id="134" name="Google Shape;134;p18"/>
          <p:cNvPicPr preferRelativeResize="0"/>
          <p:nvPr/>
        </p:nvPicPr>
        <p:blipFill>
          <a:blip r:embed="rId5">
            <a:alphaModFix/>
          </a:blip>
          <a:stretch>
            <a:fillRect/>
          </a:stretch>
        </p:blipFill>
        <p:spPr>
          <a:xfrm>
            <a:off x="1907750" y="3365175"/>
            <a:ext cx="1066800" cy="1428750"/>
          </a:xfrm>
          <a:prstGeom prst="rect">
            <a:avLst/>
          </a:prstGeom>
          <a:noFill/>
          <a:ln>
            <a:noFill/>
          </a:ln>
        </p:spPr>
      </p:pic>
      <p:sp>
        <p:nvSpPr>
          <p:cNvPr id="135" name="Google Shape;135;p18"/>
          <p:cNvSpPr txBox="1"/>
          <p:nvPr/>
        </p:nvSpPr>
        <p:spPr>
          <a:xfrm>
            <a:off x="1135125" y="1215350"/>
            <a:ext cx="141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Original Image</a:t>
            </a:r>
            <a:endParaRPr/>
          </a:p>
        </p:txBody>
      </p:sp>
      <p:sp>
        <p:nvSpPr>
          <p:cNvPr id="136" name="Google Shape;136;p18"/>
          <p:cNvSpPr txBox="1"/>
          <p:nvPr/>
        </p:nvSpPr>
        <p:spPr>
          <a:xfrm>
            <a:off x="692700" y="2999075"/>
            <a:ext cx="106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Erotion</a:t>
            </a:r>
            <a:endParaRPr/>
          </a:p>
        </p:txBody>
      </p:sp>
      <p:sp>
        <p:nvSpPr>
          <p:cNvPr id="137" name="Google Shape;137;p18"/>
          <p:cNvSpPr txBox="1"/>
          <p:nvPr/>
        </p:nvSpPr>
        <p:spPr>
          <a:xfrm>
            <a:off x="1907750" y="2999075"/>
            <a:ext cx="106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Dilation</a:t>
            </a:r>
            <a:endParaRPr/>
          </a:p>
        </p:txBody>
      </p:sp>
      <p:pic>
        <p:nvPicPr>
          <p:cNvPr id="138" name="Google Shape;138;p18"/>
          <p:cNvPicPr preferRelativeResize="0"/>
          <p:nvPr/>
        </p:nvPicPr>
        <p:blipFill>
          <a:blip r:embed="rId6">
            <a:alphaModFix/>
          </a:blip>
          <a:stretch>
            <a:fillRect/>
          </a:stretch>
        </p:blipFill>
        <p:spPr>
          <a:xfrm>
            <a:off x="3731750" y="2679375"/>
            <a:ext cx="2133600" cy="1428750"/>
          </a:xfrm>
          <a:prstGeom prst="rect">
            <a:avLst/>
          </a:prstGeom>
          <a:noFill/>
          <a:ln>
            <a:noFill/>
          </a:ln>
        </p:spPr>
      </p:pic>
      <p:pic>
        <p:nvPicPr>
          <p:cNvPr id="139" name="Google Shape;139;p18"/>
          <p:cNvPicPr preferRelativeResize="0"/>
          <p:nvPr/>
        </p:nvPicPr>
        <p:blipFill>
          <a:blip r:embed="rId7">
            <a:alphaModFix/>
          </a:blip>
          <a:stretch>
            <a:fillRect/>
          </a:stretch>
        </p:blipFill>
        <p:spPr>
          <a:xfrm>
            <a:off x="6253050" y="2679375"/>
            <a:ext cx="2133600" cy="1428750"/>
          </a:xfrm>
          <a:prstGeom prst="rect">
            <a:avLst/>
          </a:prstGeom>
          <a:noFill/>
          <a:ln>
            <a:noFill/>
          </a:ln>
        </p:spPr>
      </p:pic>
      <p:sp>
        <p:nvSpPr>
          <p:cNvPr id="140" name="Google Shape;140;p18"/>
          <p:cNvSpPr txBox="1"/>
          <p:nvPr/>
        </p:nvSpPr>
        <p:spPr>
          <a:xfrm>
            <a:off x="4265150" y="2266950"/>
            <a:ext cx="106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Opening</a:t>
            </a:r>
            <a:endParaRPr/>
          </a:p>
        </p:txBody>
      </p:sp>
      <p:sp>
        <p:nvSpPr>
          <p:cNvPr id="141" name="Google Shape;141;p18"/>
          <p:cNvSpPr txBox="1"/>
          <p:nvPr/>
        </p:nvSpPr>
        <p:spPr>
          <a:xfrm>
            <a:off x="6786450" y="2266950"/>
            <a:ext cx="106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Closing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nvSpPr>
        <p:spPr>
          <a:xfrm>
            <a:off x="1763368" y="1866180"/>
            <a:ext cx="5617200" cy="1354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id" sz="4000">
                <a:solidFill>
                  <a:srgbClr val="1B5B93"/>
                </a:solidFill>
              </a:rPr>
              <a:t>Convolutional Neural Network (CNN)</a:t>
            </a:r>
            <a:endParaRPr sz="700"/>
          </a:p>
        </p:txBody>
      </p:sp>
      <p:sp>
        <p:nvSpPr>
          <p:cNvPr id="147" name="Google Shape;147;p19"/>
          <p:cNvSpPr/>
          <p:nvPr/>
        </p:nvSpPr>
        <p:spPr>
          <a:xfrm>
            <a:off x="-112842" y="4016318"/>
            <a:ext cx="1716300" cy="1234200"/>
          </a:xfrm>
          <a:prstGeom prst="rect">
            <a:avLst/>
          </a:prstGeom>
          <a:solidFill>
            <a:srgbClr val="A5C3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 name="Google Shape;148;p19"/>
          <p:cNvSpPr/>
          <p:nvPr/>
        </p:nvSpPr>
        <p:spPr>
          <a:xfrm>
            <a:off x="7540518" y="-115905"/>
            <a:ext cx="1734000" cy="1243200"/>
          </a:xfrm>
          <a:prstGeom prst="rect">
            <a:avLst/>
          </a:prstGeom>
          <a:solidFill>
            <a:srgbClr val="A5C3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49" name="Google Shape;149;p19"/>
          <p:cNvGrpSpPr/>
          <p:nvPr/>
        </p:nvGrpSpPr>
        <p:grpSpPr>
          <a:xfrm>
            <a:off x="-441156" y="-1945921"/>
            <a:ext cx="2044666" cy="3073050"/>
            <a:chOff x="0" y="0"/>
            <a:chExt cx="5452443" cy="8194800"/>
          </a:xfrm>
        </p:grpSpPr>
        <p:sp>
          <p:nvSpPr>
            <p:cNvPr id="150" name="Google Shape;150;p19"/>
            <p:cNvSpPr/>
            <p:nvPr/>
          </p:nvSpPr>
          <p:spPr>
            <a:xfrm>
              <a:off x="0"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1" name="Google Shape;151;p19"/>
            <p:cNvSpPr/>
            <p:nvPr/>
          </p:nvSpPr>
          <p:spPr>
            <a:xfrm>
              <a:off x="1646481"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19"/>
            <p:cNvSpPr/>
            <p:nvPr/>
          </p:nvSpPr>
          <p:spPr>
            <a:xfrm>
              <a:off x="3292962"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 name="Google Shape;153;p19"/>
            <p:cNvSpPr/>
            <p:nvPr/>
          </p:nvSpPr>
          <p:spPr>
            <a:xfrm>
              <a:off x="4939443"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54" name="Google Shape;154;p19"/>
          <p:cNvGrpSpPr/>
          <p:nvPr/>
        </p:nvGrpSpPr>
        <p:grpSpPr>
          <a:xfrm>
            <a:off x="7540518" y="4016318"/>
            <a:ext cx="2044666" cy="3073050"/>
            <a:chOff x="0" y="0"/>
            <a:chExt cx="5452443" cy="8194800"/>
          </a:xfrm>
        </p:grpSpPr>
        <p:sp>
          <p:nvSpPr>
            <p:cNvPr id="155" name="Google Shape;155;p19"/>
            <p:cNvSpPr/>
            <p:nvPr/>
          </p:nvSpPr>
          <p:spPr>
            <a:xfrm>
              <a:off x="0"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 name="Google Shape;156;p19"/>
            <p:cNvSpPr/>
            <p:nvPr/>
          </p:nvSpPr>
          <p:spPr>
            <a:xfrm>
              <a:off x="1646481"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19"/>
            <p:cNvSpPr/>
            <p:nvPr/>
          </p:nvSpPr>
          <p:spPr>
            <a:xfrm>
              <a:off x="3292962"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 name="Google Shape;158;p19"/>
            <p:cNvSpPr/>
            <p:nvPr/>
          </p:nvSpPr>
          <p:spPr>
            <a:xfrm>
              <a:off x="4939443" y="0"/>
              <a:ext cx="513000" cy="81948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159" name="Google Shape;159;p19"/>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160" name="Google Shape;160;p19"/>
          <p:cNvPicPr preferRelativeResize="0"/>
          <p:nvPr/>
        </p:nvPicPr>
        <p:blipFill>
          <a:blip r:embed="rId4">
            <a:alphaModFix/>
          </a:blip>
          <a:stretch>
            <a:fillRect/>
          </a:stretch>
        </p:blipFill>
        <p:spPr>
          <a:xfrm>
            <a:off x="6733401" y="210259"/>
            <a:ext cx="1330538" cy="8098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p:nvPr/>
        </p:nvSpPr>
        <p:spPr>
          <a:xfrm>
            <a:off x="-170554" y="3535279"/>
            <a:ext cx="1956300" cy="1802700"/>
          </a:xfrm>
          <a:prstGeom prst="rect">
            <a:avLst/>
          </a:prstGeom>
          <a:solidFill>
            <a:srgbClr val="1B5B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6" name="Google Shape;166;p20"/>
          <p:cNvSpPr/>
          <p:nvPr/>
        </p:nvSpPr>
        <p:spPr>
          <a:xfrm>
            <a:off x="2231443" y="-1367540"/>
            <a:ext cx="2702512" cy="271462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584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 name="Google Shape;167;p20"/>
          <p:cNvSpPr txBox="1"/>
          <p:nvPr/>
        </p:nvSpPr>
        <p:spPr>
          <a:xfrm>
            <a:off x="4695175" y="2424000"/>
            <a:ext cx="3690300" cy="21243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id" sz="1200">
                <a:solidFill>
                  <a:srgbClr val="1B5B93"/>
                </a:solidFill>
              </a:rPr>
              <a:t>A Convolutional Neural Network, also known as CNN or ConvNet, is a class of neural networks that specializes in processing data that has a grid-like topology, such as an image. A digital image is a binary representation of visual data. It contains a series of pixels arranged in a grid-like fashion that contains pixel values to denote how bright and what color each pixel should be.</a:t>
            </a:r>
            <a:endParaRPr sz="400"/>
          </a:p>
        </p:txBody>
      </p:sp>
      <p:pic>
        <p:nvPicPr>
          <p:cNvPr id="168" name="Google Shape;168;p20"/>
          <p:cNvPicPr preferRelativeResize="0"/>
          <p:nvPr/>
        </p:nvPicPr>
        <p:blipFill>
          <a:blip r:embed="rId3">
            <a:alphaModFix/>
          </a:blip>
          <a:stretch>
            <a:fillRect/>
          </a:stretch>
        </p:blipFill>
        <p:spPr>
          <a:xfrm>
            <a:off x="152400" y="1499484"/>
            <a:ext cx="3215012" cy="1883394"/>
          </a:xfrm>
          <a:prstGeom prst="rect">
            <a:avLst/>
          </a:prstGeom>
          <a:noFill/>
          <a:ln>
            <a:noFill/>
          </a:ln>
        </p:spPr>
      </p:pic>
      <p:sp>
        <p:nvSpPr>
          <p:cNvPr id="169" name="Google Shape;169;p20"/>
          <p:cNvSpPr txBox="1"/>
          <p:nvPr/>
        </p:nvSpPr>
        <p:spPr>
          <a:xfrm>
            <a:off x="4656475" y="1154075"/>
            <a:ext cx="3767700"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Font typeface="Arial"/>
              <a:buNone/>
            </a:pPr>
            <a:r>
              <a:rPr b="1" lang="id" sz="2700">
                <a:solidFill>
                  <a:srgbClr val="1B5B93"/>
                </a:solidFill>
              </a:rPr>
              <a:t>Convolutional Neural Network</a:t>
            </a:r>
            <a:endParaRPr b="1" sz="500"/>
          </a:p>
        </p:txBody>
      </p:sp>
      <p:pic>
        <p:nvPicPr>
          <p:cNvPr id="170" name="Google Shape;170;p20"/>
          <p:cNvPicPr preferRelativeResize="0"/>
          <p:nvPr/>
        </p:nvPicPr>
        <p:blipFill>
          <a:blip r:embed="rId4">
            <a:alphaModFix/>
          </a:blip>
          <a:stretch>
            <a:fillRect/>
          </a:stretch>
        </p:blipFill>
        <p:spPr>
          <a:xfrm>
            <a:off x="7933634" y="51575"/>
            <a:ext cx="1127266" cy="1127250"/>
          </a:xfrm>
          <a:prstGeom prst="rect">
            <a:avLst/>
          </a:prstGeom>
          <a:noFill/>
          <a:ln>
            <a:noFill/>
          </a:ln>
        </p:spPr>
      </p:pic>
      <p:pic>
        <p:nvPicPr>
          <p:cNvPr id="171" name="Google Shape;171;p20"/>
          <p:cNvPicPr preferRelativeResize="0"/>
          <p:nvPr/>
        </p:nvPicPr>
        <p:blipFill>
          <a:blip r:embed="rId5">
            <a:alphaModFix/>
          </a:blip>
          <a:stretch>
            <a:fillRect/>
          </a:stretch>
        </p:blipFill>
        <p:spPr>
          <a:xfrm>
            <a:off x="6733401" y="210259"/>
            <a:ext cx="1330538" cy="8098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nvSpPr>
        <p:spPr>
          <a:xfrm>
            <a:off x="241675" y="264425"/>
            <a:ext cx="6382800"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id" sz="2700">
                <a:solidFill>
                  <a:srgbClr val="1B5B93"/>
                </a:solidFill>
              </a:rPr>
              <a:t>Convolutional Neural Network Architecture</a:t>
            </a:r>
            <a:endParaRPr b="1" sz="500"/>
          </a:p>
        </p:txBody>
      </p:sp>
      <p:pic>
        <p:nvPicPr>
          <p:cNvPr id="177" name="Google Shape;177;p21"/>
          <p:cNvPicPr preferRelativeResize="0"/>
          <p:nvPr/>
        </p:nvPicPr>
        <p:blipFill>
          <a:blip r:embed="rId3">
            <a:alphaModFix/>
          </a:blip>
          <a:stretch>
            <a:fillRect/>
          </a:stretch>
        </p:blipFill>
        <p:spPr>
          <a:xfrm>
            <a:off x="7933634" y="51575"/>
            <a:ext cx="1127266" cy="1127250"/>
          </a:xfrm>
          <a:prstGeom prst="rect">
            <a:avLst/>
          </a:prstGeom>
          <a:noFill/>
          <a:ln>
            <a:noFill/>
          </a:ln>
        </p:spPr>
      </p:pic>
      <p:pic>
        <p:nvPicPr>
          <p:cNvPr id="178" name="Google Shape;178;p21"/>
          <p:cNvPicPr preferRelativeResize="0"/>
          <p:nvPr/>
        </p:nvPicPr>
        <p:blipFill>
          <a:blip r:embed="rId4">
            <a:alphaModFix/>
          </a:blip>
          <a:stretch>
            <a:fillRect/>
          </a:stretch>
        </p:blipFill>
        <p:spPr>
          <a:xfrm>
            <a:off x="6733401" y="210259"/>
            <a:ext cx="1330538" cy="809883"/>
          </a:xfrm>
          <a:prstGeom prst="rect">
            <a:avLst/>
          </a:prstGeom>
          <a:noFill/>
          <a:ln>
            <a:noFill/>
          </a:ln>
        </p:spPr>
      </p:pic>
      <p:pic>
        <p:nvPicPr>
          <p:cNvPr id="179" name="Google Shape;179;p21"/>
          <p:cNvPicPr preferRelativeResize="0"/>
          <p:nvPr/>
        </p:nvPicPr>
        <p:blipFill>
          <a:blip r:embed="rId5">
            <a:alphaModFix/>
          </a:blip>
          <a:stretch>
            <a:fillRect/>
          </a:stretch>
        </p:blipFill>
        <p:spPr>
          <a:xfrm>
            <a:off x="895350" y="1407425"/>
            <a:ext cx="7353300" cy="3276600"/>
          </a:xfrm>
          <a:prstGeom prst="rect">
            <a:avLst/>
          </a:prstGeom>
          <a:noFill/>
          <a:ln>
            <a:noFill/>
          </a:ln>
        </p:spPr>
      </p:pic>
      <p:cxnSp>
        <p:nvCxnSpPr>
          <p:cNvPr id="180" name="Google Shape;180;p21"/>
          <p:cNvCxnSpPr/>
          <p:nvPr/>
        </p:nvCxnSpPr>
        <p:spPr>
          <a:xfrm>
            <a:off x="21000" y="1619000"/>
            <a:ext cx="9102000" cy="0"/>
          </a:xfrm>
          <a:prstGeom prst="straightConnector1">
            <a:avLst/>
          </a:prstGeom>
          <a:noFill/>
          <a:ln cap="flat" cmpd="sng" w="28575">
            <a:solidFill>
              <a:srgbClr val="33597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